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78" r:id="rId10"/>
    <p:sldId id="277" r:id="rId11"/>
    <p:sldId id="271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800"/>
    <a:srgbClr val="FBD1C9"/>
    <a:srgbClr val="FCE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10" d="100"/>
          <a:sy n="110" d="100"/>
        </p:scale>
        <p:origin x="-145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Painting_A_Rainbow_freecomputerdesktopwallpaper_2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912767" cy="304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49080"/>
            <a:ext cx="8229600" cy="25922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П</a:t>
            </a:r>
            <a:r>
              <a:rPr lang="ru-RU" sz="2400" dirty="0" smtClean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ОЗНАВАТЕЛЬНО-ИССЛЕДОВАТЕЛЬСКИЙ </a:t>
            </a:r>
            <a:r>
              <a:rPr lang="ru-RU" sz="2400" dirty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ПРОЕКТ</a:t>
            </a:r>
            <a:r>
              <a:rPr lang="ru-RU" dirty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/>
            </a:r>
            <a:br>
              <a:rPr lang="ru-RU" dirty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</a:br>
            <a:r>
              <a:rPr lang="ru-RU" sz="3000" b="1" dirty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 </a:t>
            </a:r>
            <a:r>
              <a:rPr lang="ru-RU" sz="3900" dirty="0" smtClean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«Окружающий мир своими руками»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44016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700" b="1" dirty="0" smtClean="0"/>
              <a:t>Муниципальное  </a:t>
            </a:r>
            <a:r>
              <a:rPr lang="ru-RU" sz="2700" b="1" dirty="0"/>
              <a:t>дошкольное образовательное учреждение </a:t>
            </a:r>
            <a:r>
              <a:rPr lang="ru-RU" sz="2700" b="1" dirty="0" smtClean="0"/>
              <a:t>«Детский сад №99 </a:t>
            </a:r>
            <a:r>
              <a:rPr lang="ru-RU" sz="2700" b="1" dirty="0"/>
              <a:t>комбинированного </a:t>
            </a:r>
            <a:r>
              <a:rPr lang="ru-RU" sz="2700" b="1" dirty="0" smtClean="0"/>
              <a:t>вида» 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>г. Саранск, Мордовия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703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657019"/>
              </p:ext>
            </p:extLst>
          </p:nvPr>
        </p:nvGraphicFramePr>
        <p:xfrm>
          <a:off x="107504" y="116631"/>
          <a:ext cx="8928992" cy="655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523"/>
                <a:gridCol w="2707973"/>
                <a:gridCol w="2952328"/>
                <a:gridCol w="1512168"/>
              </a:tblGrid>
              <a:tr h="4491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Тема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Задачи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Содержание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Сроки</a:t>
                      </a:r>
                      <a:endParaRPr lang="ru-RU" sz="1800" dirty="0"/>
                    </a:p>
                  </a:txBody>
                  <a:tcPr/>
                </a:tc>
              </a:tr>
              <a:tr h="1802512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95800"/>
                          </a:solidFill>
                        </a:rPr>
                        <a:t>«Покормите птиц  зимой»</a:t>
                      </a:r>
                      <a:endParaRPr lang="ru-RU" sz="1400" b="1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dirty="0" smtClean="0">
                        <a:solidFill>
                          <a:srgbClr val="195800"/>
                        </a:solidFill>
                      </a:endParaRPr>
                    </a:p>
                    <a:p>
                      <a:endParaRPr lang="ru-RU" sz="1100" b="1" dirty="0" smtClean="0">
                        <a:solidFill>
                          <a:srgbClr val="195800"/>
                        </a:solidFill>
                      </a:endParaRPr>
                    </a:p>
                    <a:p>
                      <a:r>
                        <a:rPr lang="ru-RU" sz="1100" b="1" dirty="0" smtClean="0">
                          <a:solidFill>
                            <a:srgbClr val="195800"/>
                          </a:solidFill>
                        </a:rPr>
                        <a:t>Сформировать у детей желание помогать зимующим птицам. Воспитывать бережное отношение к природе</a:t>
                      </a:r>
                      <a:endParaRPr lang="ru-RU" sz="1100" b="1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dirty="0" smtClean="0">
                        <a:solidFill>
                          <a:srgbClr val="195800"/>
                        </a:solidFill>
                      </a:endParaRPr>
                    </a:p>
                    <a:p>
                      <a:endParaRPr lang="ru-RU" sz="1100" b="1" dirty="0" smtClean="0">
                        <a:solidFill>
                          <a:srgbClr val="195800"/>
                        </a:solidFill>
                      </a:endParaRPr>
                    </a:p>
                    <a:p>
                      <a:r>
                        <a:rPr lang="ru-RU" sz="1100" b="1" dirty="0" smtClean="0">
                          <a:solidFill>
                            <a:srgbClr val="195800"/>
                          </a:solidFill>
                        </a:rPr>
                        <a:t>Труд: «Кормушки для птичек».</a:t>
                      </a:r>
                    </a:p>
                    <a:p>
                      <a:r>
                        <a:rPr lang="ru-RU" sz="1100" b="1" dirty="0" smtClean="0">
                          <a:solidFill>
                            <a:srgbClr val="195800"/>
                          </a:solidFill>
                        </a:rPr>
                        <a:t>Беседа: «Зимний парк».</a:t>
                      </a:r>
                    </a:p>
                    <a:p>
                      <a:r>
                        <a:rPr lang="ru-RU" sz="1100" b="1" dirty="0" smtClean="0">
                          <a:solidFill>
                            <a:srgbClr val="195800"/>
                          </a:solidFill>
                        </a:rPr>
                        <a:t>Чтение художественной литературы: В. Бианки «Подкидыш». </a:t>
                      </a:r>
                      <a:endParaRPr lang="ru-RU" sz="1100" b="1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95800"/>
                          </a:solidFill>
                        </a:rPr>
                        <a:t>Февраль</a:t>
                      </a:r>
                      <a:endParaRPr lang="ru-RU" sz="1400" b="1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</a:tr>
              <a:tr h="2498544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95800"/>
                          </a:solidFill>
                        </a:rPr>
                        <a:t>«Верба в стакане»</a:t>
                      </a:r>
                      <a:endParaRPr lang="ru-RU" sz="1400" b="1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dirty="0" smtClean="0">
                        <a:solidFill>
                          <a:srgbClr val="195800"/>
                        </a:solidFill>
                      </a:endParaRPr>
                    </a:p>
                    <a:p>
                      <a:endParaRPr lang="ru-RU" sz="1100" b="1" dirty="0" smtClean="0">
                        <a:solidFill>
                          <a:srgbClr val="195800"/>
                        </a:solidFill>
                      </a:endParaRPr>
                    </a:p>
                    <a:p>
                      <a:r>
                        <a:rPr lang="ru-RU" sz="1100" b="1" dirty="0" smtClean="0">
                          <a:solidFill>
                            <a:srgbClr val="195800"/>
                          </a:solidFill>
                        </a:rPr>
                        <a:t>Развивать эстетическое восприятие природных явлений. Формировать реалистическое представление о птицах, расширять знания детей об особенностях внешнего вида, повадках птицы, приспособлении её к среде обитания. Воспитать заботливое отношение к растительному и животному</a:t>
                      </a:r>
                      <a:r>
                        <a:rPr lang="ru-RU" sz="1100" b="1" baseline="0" dirty="0" smtClean="0">
                          <a:solidFill>
                            <a:srgbClr val="195800"/>
                          </a:solidFill>
                        </a:rPr>
                        <a:t> миру.</a:t>
                      </a:r>
                      <a:endParaRPr lang="ru-RU" sz="1100" b="1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dirty="0" smtClean="0">
                        <a:solidFill>
                          <a:srgbClr val="195800"/>
                        </a:solidFill>
                      </a:endParaRPr>
                    </a:p>
                    <a:p>
                      <a:endParaRPr lang="ru-RU" sz="1100" b="1" dirty="0" smtClean="0">
                        <a:solidFill>
                          <a:srgbClr val="195800"/>
                        </a:solidFill>
                      </a:endParaRPr>
                    </a:p>
                    <a:p>
                      <a:r>
                        <a:rPr lang="ru-RU" sz="1100" b="1" dirty="0" smtClean="0">
                          <a:solidFill>
                            <a:srgbClr val="195800"/>
                          </a:solidFill>
                        </a:rPr>
                        <a:t>Рисование: «Верба</a:t>
                      </a:r>
                      <a:r>
                        <a:rPr lang="ru-RU" sz="1100" b="1" baseline="0" dirty="0" smtClean="0">
                          <a:solidFill>
                            <a:srgbClr val="195800"/>
                          </a:solidFill>
                        </a:rPr>
                        <a:t> в стакане».</a:t>
                      </a:r>
                    </a:p>
                    <a:p>
                      <a:r>
                        <a:rPr lang="ru-RU" sz="1100" b="1" baseline="0" dirty="0" smtClean="0">
                          <a:solidFill>
                            <a:srgbClr val="195800"/>
                          </a:solidFill>
                        </a:rPr>
                        <a:t>Наблюдение за ветками в вазе с водой.</a:t>
                      </a:r>
                    </a:p>
                    <a:p>
                      <a:r>
                        <a:rPr lang="ru-RU" sz="1100" b="1" baseline="0" dirty="0" smtClean="0">
                          <a:solidFill>
                            <a:srgbClr val="195800"/>
                          </a:solidFill>
                        </a:rPr>
                        <a:t>Беседа: «Поведение птиц весной».</a:t>
                      </a:r>
                    </a:p>
                    <a:p>
                      <a:r>
                        <a:rPr lang="ru-RU" sz="1100" b="1" baseline="0" dirty="0" smtClean="0">
                          <a:solidFill>
                            <a:srgbClr val="195800"/>
                          </a:solidFill>
                        </a:rPr>
                        <a:t>Д/и: «Кто где живёт?»,</a:t>
                      </a:r>
                    </a:p>
                    <a:p>
                      <a:r>
                        <a:rPr lang="ru-RU" sz="1100" b="1" baseline="0" dirty="0" smtClean="0">
                          <a:solidFill>
                            <a:srgbClr val="195800"/>
                          </a:solidFill>
                        </a:rPr>
                        <a:t>«Кто где растёт?»</a:t>
                      </a:r>
                      <a:endParaRPr lang="ru-RU" sz="1100" b="1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95800"/>
                          </a:solidFill>
                        </a:rPr>
                        <a:t>Март</a:t>
                      </a:r>
                      <a:endParaRPr lang="ru-RU" sz="1400" b="1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</a:tr>
              <a:tr h="1802512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95800"/>
                          </a:solidFill>
                        </a:rPr>
                        <a:t>«Весна-красна»</a:t>
                      </a:r>
                      <a:endParaRPr lang="ru-RU" sz="1400" b="1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dirty="0" smtClean="0">
                        <a:solidFill>
                          <a:srgbClr val="195800"/>
                        </a:solidFill>
                      </a:endParaRPr>
                    </a:p>
                    <a:p>
                      <a:r>
                        <a:rPr lang="ru-RU" sz="1100" b="1" dirty="0" smtClean="0">
                          <a:solidFill>
                            <a:srgbClr val="195800"/>
                          </a:solidFill>
                        </a:rPr>
                        <a:t>Формировать наблюдательность</a:t>
                      </a:r>
                      <a:r>
                        <a:rPr lang="ru-RU" sz="1100" b="1" baseline="0" dirty="0" smtClean="0">
                          <a:solidFill>
                            <a:srgbClr val="195800"/>
                          </a:solidFill>
                        </a:rPr>
                        <a:t> и любознательность детей в процессе ознакомления их с явлениями природы. </a:t>
                      </a:r>
                      <a:endParaRPr lang="ru-RU" sz="1100" b="1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dirty="0" smtClean="0">
                        <a:solidFill>
                          <a:srgbClr val="195800"/>
                        </a:solidFill>
                      </a:endParaRPr>
                    </a:p>
                    <a:p>
                      <a:r>
                        <a:rPr lang="ru-RU" sz="1100" b="1" dirty="0" smtClean="0">
                          <a:solidFill>
                            <a:srgbClr val="195800"/>
                          </a:solidFill>
                        </a:rPr>
                        <a:t>Аппликация:</a:t>
                      </a:r>
                      <a:r>
                        <a:rPr lang="ru-RU" sz="1100" b="1" baseline="0" dirty="0" smtClean="0">
                          <a:solidFill>
                            <a:srgbClr val="195800"/>
                          </a:solidFill>
                        </a:rPr>
                        <a:t> «Скворечник для пернатых гостей».</a:t>
                      </a:r>
                    </a:p>
                    <a:p>
                      <a:r>
                        <a:rPr lang="ru-RU" sz="1100" b="1" baseline="0" dirty="0" smtClean="0">
                          <a:solidFill>
                            <a:srgbClr val="195800"/>
                          </a:solidFill>
                        </a:rPr>
                        <a:t>Беседа: «Что мы видим вокруг».</a:t>
                      </a:r>
                    </a:p>
                    <a:p>
                      <a:r>
                        <a:rPr lang="ru-RU" sz="1100" b="1" baseline="0" dirty="0" smtClean="0">
                          <a:solidFill>
                            <a:srgbClr val="195800"/>
                          </a:solidFill>
                        </a:rPr>
                        <a:t>Отгадывание загадок.</a:t>
                      </a:r>
                    </a:p>
                    <a:p>
                      <a:r>
                        <a:rPr lang="ru-RU" sz="1100" b="1" dirty="0" smtClean="0">
                          <a:solidFill>
                            <a:srgbClr val="195800"/>
                          </a:solidFill>
                        </a:rPr>
                        <a:t>Чтение художественной литературы: </a:t>
                      </a:r>
                    </a:p>
                    <a:p>
                      <a:r>
                        <a:rPr lang="ru-RU" sz="1100" b="1" dirty="0" smtClean="0">
                          <a:solidFill>
                            <a:srgbClr val="195800"/>
                          </a:solidFill>
                        </a:rPr>
                        <a:t>В. </a:t>
                      </a:r>
                      <a:r>
                        <a:rPr lang="ru-RU" sz="1100" b="1" dirty="0" err="1" smtClean="0">
                          <a:solidFill>
                            <a:srgbClr val="195800"/>
                          </a:solidFill>
                        </a:rPr>
                        <a:t>Чарушин</a:t>
                      </a:r>
                      <a:r>
                        <a:rPr lang="ru-RU" sz="1100" b="1" dirty="0" smtClean="0">
                          <a:solidFill>
                            <a:srgbClr val="195800"/>
                          </a:solidFill>
                        </a:rPr>
                        <a:t> «Рассказы о животных».</a:t>
                      </a:r>
                      <a:endParaRPr lang="ru-RU" sz="1100" b="1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95800"/>
                          </a:solidFill>
                        </a:rPr>
                        <a:t>Апрель</a:t>
                      </a:r>
                      <a:endParaRPr lang="ru-RU" sz="1400" b="1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468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8672" y="2564904"/>
            <a:ext cx="8928992" cy="38416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95800"/>
                </a:solidFill>
              </a:rPr>
              <a:t>Достичь начальных целей экологического воспитания;</a:t>
            </a:r>
          </a:p>
          <a:p>
            <a:r>
              <a:rPr lang="ru-RU" dirty="0" smtClean="0">
                <a:solidFill>
                  <a:srgbClr val="195800"/>
                </a:solidFill>
              </a:rPr>
              <a:t>Воспитать любовь к живой и неживой природе;</a:t>
            </a:r>
          </a:p>
          <a:p>
            <a:r>
              <a:rPr lang="ru-RU" dirty="0" smtClean="0">
                <a:solidFill>
                  <a:srgbClr val="195800"/>
                </a:solidFill>
              </a:rPr>
              <a:t>Дать минимум знаний об окружающей среде;</a:t>
            </a:r>
          </a:p>
          <a:p>
            <a:r>
              <a:rPr lang="ru-RU" dirty="0" smtClean="0">
                <a:solidFill>
                  <a:srgbClr val="195800"/>
                </a:solidFill>
              </a:rPr>
              <a:t>Сформировать навыки нравственного и экологически грамотного поведения в природе.</a:t>
            </a:r>
          </a:p>
          <a:p>
            <a:pPr marL="109728" indent="0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ОЖИДАЕМЫЕ  РЕЗУЛЬТАТЫ</a:t>
            </a:r>
            <a:r>
              <a:rPr lang="ru-RU" sz="3600" b="1" dirty="0" smtClean="0">
                <a:latin typeface="Arno Pro Display" pitchFamily="18" charset="0"/>
              </a:rPr>
              <a:t>:</a:t>
            </a:r>
            <a:endParaRPr lang="ru-RU" sz="3600" b="1" dirty="0">
              <a:latin typeface="Arno Pro Displa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55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564904"/>
            <a:ext cx="8928992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        Не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секрет, что дети дошкольного возраста по природе своей исследователи. Неутолимая жажда новых впечатлений, любознательность, постоянное стремление экспериментировать, самостоятельно искать новые сведения о мире традиционно рассматриваются как важнейшие черты детского поведения. Исследовательская, поисковая активность – естественное состояние ребенка, он настроен на познание мира, он хочет его познать. Исследовать, открыть, изучить – значит сделать шаг в неизведанное и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непознанное. </a:t>
            </a:r>
          </a:p>
          <a:p>
            <a:pPr marL="0" indent="0" algn="just">
              <a:buNone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    «Глядя на прекрасное и слушая о прекрасном, человек улучается!, - так говорили древние греки. Поэтому мы должны окружать ребенка красотой – всем прекрасным, чем сможем! Природа может дать нам все необходимое для воспитания детей. Сколько чудесных ощущений и впечатлений можно получить от общения с природой! Сколько красок, форм, звуков, превращений в ней можно увидеть и услышать!</a:t>
            </a:r>
          </a:p>
          <a:p>
            <a:pPr marL="0" indent="0" algn="just">
              <a:buNone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    Тема разработанного проекта выбрана с учетом возрастных особенностей детей среднего возраста и объема информации, которая может быть ими воспринята. Это детский исследовательский проект ориентирован на приобретение детьми опыта собственной опытно – исследовательской деятельности, осознание детьми своих интересов, формирование умений их реализовать, приобретение и применение детьми новых знаний в жизни.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Проект «Окружающий мир своими руками» состоит из мини-проектов, посвященных временам года: «Золотая осень», «Эх, зимушка-зима…», «Весна – красна» , «Лето красное».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ИТОГИ  ПРОЕКТА: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43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3129" y="1700808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  Работу над данным проектом мы начали с экскурсии вокруг сада. На прогулках с детьми наблюдали за природой: рассматривали растения, сравнивали листья разных деревьев. Незаменимым помощником в наших прогулках была лупа, в которую мы рассматривали все подряд , от травинки до муравья. Конечно, собирали природный материал: листья, палки, ветки. Разноцветные листья мы сушили и готовили для осеннего проекта «Золотая осень». Дети вместе с родителями участвовали в экскурсиях и готовили материалы по итогам этих экскурсий, участвовали в изготовлении совместных поделок, гербариев для творческих выставок. На занятиях по художественному труду учились работать ножницами. Дети разрезали полиэтиленовый мешок, из которого мы потом сформировали озеро. В нашем осеннем лесу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поселились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дикие животные,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выросли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грибы, которые дети слепили сами,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прилетели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синицы и воробьи, также изготовленные своими руками. </a:t>
            </a:r>
          </a:p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    Готовый проект «Золотая осень» мы использовали на занятиях по окружающему миру.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     Как только выпал первый снег, началась работа над  следующим мини-проектом «Эх, зимушка-зима..».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Решила провести эксперимент. Взяли стакан, вместе с детьми наполнили его снегом и поставили на окошко и стали ждать. Через некоторое время снег в стакане стал наполняться водой (таять!). Каково было удивление детей, когда они вдруг открыли для себя, что снег сделан из воды  и может растаять.  Да к тому же вода еще и грязная. Значит снег есть нельзя!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Этот простой эксперимент пробудил в детях такое любопытство, что они активно начали интересоваться природой вещей. После  долгого и бурного обсуждения о свойствах снега решили: сугробы сделать из ваты, а сыпучий снег – из пенопласта. Пенопласт измельчили и им покрыли ветки. Получились деревья, покрытые снегом. Из пластилина  и ватных дисков слепили снеговиков, зайчишек, избушек. Получился зимний пейзаж.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    Работу над проектом «Весна-красна» мы начали в начале марта. В группу занесли ветки, поставили их в воду и начали наблюдать за ними. Постепенно почки на ветках стали набухать, и дети узнали, что с наступлением весны на деревьях набухают почки и из них появляются листья. Солнце уже начинает пригревать, снег тает, на крышах домов появляются сосульки. Нам помогали родители. Дети с удовольствием рассказывали мамам о своих наблюдениях. 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28800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     Родители стали активными участниками образовательного процесса. Взаимодействие  с семьей позволило добиться наибольших результатов в работе с дошкольниками. Мини –проект «Лето красное» изобразили в виде деревенского двора, где живут домашние животные. Мы сравнили домашних животных с дикими: где живут, чем питаются, ка готовятся к зиме, какую роль играют в жизни людей.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     В течение года мы рассмотрели все времена года: характерные признаки, особенности. Дети наблюдали за природой и свои знания, полученные при этом, воплощали в проектах.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В процессе работы над данным проектом дети занимались продуктивными видами деятельности, направленными на развитие связанной речи, на основе средств развития мелкой моторики: лепкой, аппликацией, рисованием. И дети испытывали разнообразные чувства: радовались красивому изображению, которое создавали сами, огорчались, если что-то не получалось. Но самое главное, создавая коллективный проект дети приобретали различные знания? уточняли и углубляли представления об окружающем мире.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     В процессе работы они начинали понимать свойства предметов,  запоминать их характерные особенности и детали.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     В ходе работы дети приобрели знания, умения, которые способствуют усвоению детьми конкретных сведений о растениях, животных, явлениях природы, позволяют привить им экологические навыки и уважительное отношение к окружающей среде, миру природы. У детей формировались навыки исследовательской деятельности, развивались познавательная активность, самостоятельность, творчество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коммуникативность.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Все это способствует не только познанию красивого в природе, но и в самом себе, утверждению человеческого достоинства, доброты, сопереживанию всему живому, интерес к окружающему миру, природным явлениям; понимания уникальности живого, практические умения гуманного с ними обращения.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Использование метода проектов в работе с дошкольниками способствует повышению самооценки ребенка. Участвуя в проекте, ребенок ощущает себя значимым в группе сверстников, видит свой вклад в общее дело, радуется своим успехам.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Реализация проекта осуществлялась в игровой форме с включением детей в различные виды творческой и практически значимой деятельности, в непосредственном контакте с различными объектами окружающего социума.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     В течение этого времени  мы все познавали мир, делали открытия, удивлялись, разочаровывались, совершали ошибки, исправляли их, приобретали опыт общения. Но каждый из нас шел путем открытий незнакомого, неизведанного ранее, а вместе мы делали одно дело: учились и учили друг друга. </a:t>
            </a:r>
          </a:p>
          <a:p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36912"/>
            <a:ext cx="8064896" cy="350897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sz="3200" b="1" dirty="0" smtClean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Козлова Лариса Викторовна</a:t>
            </a:r>
            <a:endParaRPr lang="ru-RU" sz="3200" b="1" dirty="0">
              <a:solidFill>
                <a:srgbClr val="195800"/>
              </a:solidFill>
              <a:latin typeface="Arno Pro Smbd Display" pitchFamily="18" charset="0"/>
              <a:cs typeface="Adobe Arabic" pitchFamily="18" charset="-78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sz="3200" b="1" dirty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  </a:t>
            </a:r>
          </a:p>
          <a:p>
            <a:pPr marL="0" lvl="0" indent="0" algn="ctr">
              <a:spcBef>
                <a:spcPts val="0"/>
              </a:spcBef>
              <a:buClrTx/>
              <a:buNone/>
            </a:pPr>
            <a:endParaRPr lang="ru-RU" sz="2000" b="1" dirty="0">
              <a:solidFill>
                <a:srgbClr val="195800"/>
              </a:solidFill>
              <a:latin typeface="Arno Pro Smbd Display" pitchFamily="18" charset="0"/>
              <a:cs typeface="Adobe Arabic" pitchFamily="18" charset="-78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sz="2800" b="1" dirty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 </a:t>
            </a:r>
            <a:r>
              <a:rPr lang="ru-RU" sz="2800" b="1" dirty="0" smtClean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соответствует занимаемой должности</a:t>
            </a:r>
            <a:endParaRPr lang="ru-RU" sz="2800" b="1" dirty="0">
              <a:solidFill>
                <a:srgbClr val="195800"/>
              </a:solidFill>
              <a:latin typeface="Arno Pro Smbd Display" pitchFamily="18" charset="0"/>
              <a:cs typeface="Adobe Arabic" pitchFamily="18" charset="-78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sz="2800" b="1" dirty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 </a:t>
            </a:r>
            <a:r>
              <a:rPr lang="ru-RU" sz="2800" b="1" dirty="0" smtClean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МДОУ «Детский сад </a:t>
            </a:r>
            <a:r>
              <a:rPr lang="ru-RU" sz="2800" b="1" dirty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№</a:t>
            </a:r>
            <a:r>
              <a:rPr lang="ru-RU" sz="2800" b="1" dirty="0" smtClean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99 </a:t>
            </a:r>
            <a:r>
              <a:rPr lang="ru-RU" sz="2800" b="1" dirty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комбинированного </a:t>
            </a:r>
            <a:r>
              <a:rPr lang="ru-RU" sz="2800" b="1" dirty="0" smtClean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вида»</a:t>
            </a:r>
            <a:endParaRPr lang="ru-RU" sz="2800" b="1" dirty="0">
              <a:solidFill>
                <a:srgbClr val="195800"/>
              </a:solidFill>
              <a:latin typeface="Arno Pro Smbd Display" pitchFamily="18" charset="0"/>
              <a:cs typeface="Adobe Arabic" pitchFamily="18" charset="-78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sz="2800" b="1" dirty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г. </a:t>
            </a:r>
            <a:r>
              <a:rPr lang="ru-RU" sz="2800" b="1" dirty="0" smtClean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Саранск, </a:t>
            </a:r>
            <a:r>
              <a:rPr lang="ru-RU" sz="2800" b="1" dirty="0">
                <a:solidFill>
                  <a:srgbClr val="195800"/>
                </a:solidFill>
                <a:latin typeface="Arno Pro Smbd Display" pitchFamily="18" charset="0"/>
                <a:cs typeface="Adobe Arabic" pitchFamily="18" charset="-78"/>
              </a:rPr>
              <a:t>Мордовия</a:t>
            </a:r>
            <a:endParaRPr lang="ru-RU" sz="2800" dirty="0">
              <a:solidFill>
                <a:srgbClr val="195800"/>
              </a:solidFill>
              <a:latin typeface="Arno Pro Smbd Display" pitchFamily="18" charset="0"/>
              <a:cs typeface="Adobe Arabic" pitchFamily="18" charset="-7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АВТОР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754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508" y="2420888"/>
            <a:ext cx="8892480" cy="387781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95800"/>
                </a:solidFill>
                <a:latin typeface="Arno Pro Display" pitchFamily="18" charset="0"/>
              </a:rPr>
              <a:t>Вид проекта – групповой</a:t>
            </a:r>
          </a:p>
          <a:p>
            <a:r>
              <a:rPr lang="ru-RU" sz="3200" dirty="0" smtClean="0">
                <a:solidFill>
                  <a:srgbClr val="195800"/>
                </a:solidFill>
                <a:latin typeface="Arno Pro Display" pitchFamily="18" charset="0"/>
              </a:rPr>
              <a:t>Тип проекта – познавательно – исследовательский</a:t>
            </a:r>
          </a:p>
          <a:p>
            <a:r>
              <a:rPr lang="ru-RU" sz="3200" dirty="0" smtClean="0">
                <a:solidFill>
                  <a:srgbClr val="195800"/>
                </a:solidFill>
                <a:latin typeface="Arno Pro Display" pitchFamily="18" charset="0"/>
              </a:rPr>
              <a:t>Продолжительность – долгосрочный</a:t>
            </a:r>
          </a:p>
          <a:p>
            <a:r>
              <a:rPr lang="ru-RU" sz="3200" dirty="0" smtClean="0">
                <a:solidFill>
                  <a:srgbClr val="195800"/>
                </a:solidFill>
                <a:latin typeface="Arno Pro Display" pitchFamily="18" charset="0"/>
              </a:rPr>
              <a:t>Возраст </a:t>
            </a:r>
            <a:r>
              <a:rPr lang="ru-RU" sz="3200" dirty="0" smtClean="0">
                <a:solidFill>
                  <a:srgbClr val="195800"/>
                </a:solidFill>
                <a:latin typeface="Arno Pro Display" pitchFamily="18" charset="0"/>
              </a:rPr>
              <a:t>–5-6 лет</a:t>
            </a:r>
            <a:endParaRPr lang="ru-RU" sz="3200" dirty="0">
              <a:solidFill>
                <a:srgbClr val="195800"/>
              </a:solidFill>
              <a:latin typeface="Arno Pro Display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56263" cy="1512168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ПАСПОРТ </a:t>
            </a:r>
            <a:r>
              <a:rPr lang="ru-RU" sz="4000" b="1" dirty="0" smtClean="0"/>
              <a:t>ПРОЕКТА: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937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6777317" cy="350897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195800"/>
                </a:solidFill>
                <a:latin typeface="Arno Pro Display" pitchFamily="18" charset="0"/>
              </a:rPr>
              <a:t>ДЕТИ </a:t>
            </a:r>
            <a:r>
              <a:rPr lang="ru-RU" b="1" dirty="0" smtClean="0">
                <a:solidFill>
                  <a:srgbClr val="195800"/>
                </a:solidFill>
                <a:latin typeface="Arno Pro Display" pitchFamily="18" charset="0"/>
              </a:rPr>
              <a:t>СТАРШЕЙ </a:t>
            </a:r>
            <a:r>
              <a:rPr lang="ru-RU" b="1" dirty="0" smtClean="0">
                <a:solidFill>
                  <a:srgbClr val="195800"/>
                </a:solidFill>
                <a:latin typeface="Arno Pro Display" pitchFamily="18" charset="0"/>
              </a:rPr>
              <a:t>ГРУППЫ</a:t>
            </a:r>
            <a:endParaRPr lang="ru-RU" b="1" dirty="0" smtClean="0">
              <a:solidFill>
                <a:srgbClr val="195800"/>
              </a:solidFill>
              <a:latin typeface="Arno Pro Display" pitchFamily="18" charset="0"/>
            </a:endParaRPr>
          </a:p>
          <a:p>
            <a:endParaRPr lang="ru-RU" b="1" dirty="0">
              <a:solidFill>
                <a:srgbClr val="195800"/>
              </a:solidFill>
              <a:latin typeface="Arno Pro Display" pitchFamily="18" charset="0"/>
            </a:endParaRPr>
          </a:p>
          <a:p>
            <a:r>
              <a:rPr lang="ru-RU" b="1" dirty="0">
                <a:solidFill>
                  <a:srgbClr val="195800"/>
                </a:solidFill>
                <a:latin typeface="Arno Pro Display" pitchFamily="18" charset="0"/>
              </a:rPr>
              <a:t>РОДИТЕЛИ</a:t>
            </a:r>
          </a:p>
          <a:p>
            <a:endParaRPr lang="ru-RU" dirty="0">
              <a:solidFill>
                <a:srgbClr val="195800"/>
              </a:solidFill>
              <a:latin typeface="Arno Pro Display" pitchFamily="18" charset="0"/>
            </a:endParaRPr>
          </a:p>
          <a:p>
            <a:r>
              <a:rPr lang="ru-RU" b="1" dirty="0" smtClean="0">
                <a:solidFill>
                  <a:srgbClr val="195800"/>
                </a:solidFill>
                <a:latin typeface="Arno Pro Display" pitchFamily="18" charset="0"/>
              </a:rPr>
              <a:t>ВОСПИТАТЕЛЬ</a:t>
            </a:r>
            <a:r>
              <a:rPr lang="ru-RU" dirty="0" smtClean="0">
                <a:solidFill>
                  <a:srgbClr val="195800"/>
                </a:solidFill>
                <a:latin typeface="Arno Pro Display" pitchFamily="18" charset="0"/>
              </a:rPr>
              <a:t>   </a:t>
            </a:r>
            <a:endParaRPr lang="ru-RU" dirty="0">
              <a:solidFill>
                <a:srgbClr val="195800"/>
              </a:solidFill>
              <a:latin typeface="Arno Pro Display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95800"/>
                </a:solidFill>
                <a:latin typeface="Arno Pro Display" pitchFamily="18" charset="0"/>
              </a:rPr>
              <a:t>        Козлова Лариса Викторовна</a:t>
            </a:r>
            <a:endParaRPr lang="ru-RU" dirty="0">
              <a:solidFill>
                <a:srgbClr val="195800"/>
              </a:solidFill>
              <a:latin typeface="Arno Pro Display" pitchFamily="18" charset="0"/>
            </a:endParaRPr>
          </a:p>
          <a:p>
            <a:pPr marL="0" indent="0">
              <a:buNone/>
            </a:pPr>
            <a:endParaRPr lang="ru-RU" b="1" u="sng" dirty="0">
              <a:solidFill>
                <a:schemeClr val="accent1">
                  <a:lumMod val="75000"/>
                </a:schemeClr>
              </a:solidFill>
              <a:latin typeface="Arno Pro Display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76864" cy="79208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Arno Pro Display" pitchFamily="18" charset="0"/>
              </a:rPr>
              <a:t/>
            </a:r>
            <a:br>
              <a:rPr lang="ru-RU" sz="4000" dirty="0" smtClean="0">
                <a:latin typeface="Arno Pro Display" pitchFamily="18" charset="0"/>
              </a:rPr>
            </a:br>
            <a:r>
              <a:rPr lang="ru-RU" sz="4000" b="1" dirty="0" smtClean="0"/>
              <a:t>УЧАСТНИКИ ПРОЕКТА: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ольга\Desktop\children-day-wallpaper_111807-128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1"/>
            <a:ext cx="4830569" cy="3300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8496944" cy="3672408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b="1" dirty="0" smtClean="0">
                <a:solidFill>
                  <a:srgbClr val="195800"/>
                </a:solidFill>
                <a:latin typeface="Arno Pro Display" pitchFamily="18" charset="0"/>
              </a:rPr>
              <a:t>Наиболее актуальной проблемой в настоящее время является формирование у детей дошкольного возраста любви к живому, любви к природе. «Глядя на прекрасное и слушая о прекрасном, человек улучшается»,- так говорили древние греки. Поэтому мы должны окружать ребенка красотой – всем прекрасным, чем сможем! Природа может дать нам все необходимое для воспитания детей. Сколько чудесных ощущений и впечатлений можно получить от общения с природой! Сколько красок, форм, звуков, превращений в ней можно увидеть и услышать!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rgbClr val="195800"/>
                </a:solidFill>
                <a:latin typeface="Arno Pro Display" pitchFamily="18" charset="0"/>
              </a:rPr>
              <a:t>Для реализации данного направления я разработала проект: «Окружающий мир своими руками»</a:t>
            </a:r>
            <a:endParaRPr lang="ru-RU" b="1" dirty="0">
              <a:solidFill>
                <a:srgbClr val="1958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АКТУАЛЬНОСТЬ ПРОЕКТА: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074580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92896"/>
            <a:ext cx="8496944" cy="4032448"/>
          </a:xfrm>
        </p:spPr>
        <p:txBody>
          <a:bodyPr>
            <a:normAutofit fontScale="85000" lnSpcReduction="10000"/>
          </a:bodyPr>
          <a:lstStyle/>
          <a:p>
            <a:r>
              <a:rPr lang="ru-RU" b="1" u="sng" dirty="0">
                <a:solidFill>
                  <a:srgbClr val="195800"/>
                </a:solidFill>
                <a:latin typeface="Arno Pro Display" pitchFamily="18" charset="0"/>
              </a:rPr>
              <a:t>Цель:</a:t>
            </a:r>
            <a:r>
              <a:rPr lang="ru-RU" b="1" dirty="0">
                <a:solidFill>
                  <a:srgbClr val="195800"/>
                </a:solidFill>
                <a:latin typeface="Arno Pro Display" pitchFamily="18" charset="0"/>
              </a:rPr>
              <a:t> </a:t>
            </a:r>
            <a:r>
              <a:rPr lang="ru-RU" dirty="0" smtClean="0">
                <a:solidFill>
                  <a:srgbClr val="195800"/>
                </a:solidFill>
                <a:latin typeface="Arno Pro Display" pitchFamily="18" charset="0"/>
              </a:rPr>
              <a:t>воспитание творчески развитой личности ребенка через познание окружающего мира.</a:t>
            </a:r>
          </a:p>
          <a:p>
            <a:pPr marL="68580" indent="0">
              <a:buNone/>
            </a:pPr>
            <a:endParaRPr lang="ru-RU" dirty="0" smtClean="0">
              <a:solidFill>
                <a:srgbClr val="195800"/>
              </a:solidFill>
              <a:latin typeface="Arno Pro Display" pitchFamily="18" charset="0"/>
            </a:endParaRPr>
          </a:p>
          <a:p>
            <a:r>
              <a:rPr lang="ru-RU" b="1" u="sng" dirty="0" smtClean="0">
                <a:solidFill>
                  <a:srgbClr val="195800"/>
                </a:solidFill>
                <a:latin typeface="Arno Pro Display" pitchFamily="18" charset="0"/>
              </a:rPr>
              <a:t>Задачи</a:t>
            </a:r>
            <a:r>
              <a:rPr lang="ru-RU" b="1" u="sng" dirty="0">
                <a:solidFill>
                  <a:srgbClr val="195800"/>
                </a:solidFill>
                <a:latin typeface="Arno Pro Display" pitchFamily="18" charset="0"/>
              </a:rPr>
              <a:t>:</a:t>
            </a:r>
            <a:r>
              <a:rPr lang="ru-RU" dirty="0">
                <a:solidFill>
                  <a:srgbClr val="195800"/>
                </a:solidFill>
                <a:latin typeface="Arno Pro Display" pitchFamily="18" charset="0"/>
              </a:rPr>
              <a:t>  </a:t>
            </a:r>
            <a:endParaRPr lang="ru-RU" dirty="0" smtClean="0">
              <a:solidFill>
                <a:srgbClr val="195800"/>
              </a:solidFill>
              <a:latin typeface="Arno Pro Display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195800"/>
                </a:solidFill>
                <a:latin typeface="Arno Pro Display" pitchFamily="18" charset="0"/>
              </a:rPr>
              <a:t>познакомить дошкольников с окружающим миром, помочь осознать свое место в мире;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195800"/>
                </a:solidFill>
                <a:latin typeface="Arno Pro Display" pitchFamily="18" charset="0"/>
              </a:rPr>
              <a:t>обогащать и расширять представление об окружающем мире.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195800"/>
              </a:solidFill>
              <a:latin typeface="Arno Pro Display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rgbClr val="195800"/>
                </a:solidFill>
                <a:latin typeface="Arno Pro Display" pitchFamily="18" charset="0"/>
              </a:rPr>
              <a:t>Этот проект ориентирован на приобретении детьми опыта собственной опытно-исследовательской деятельности, осознание детьми своих интересов, формирование умений их реализовать, приобретение и применение детьми новых знаний в жизни.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00B050"/>
                </a:solidFill>
                <a:latin typeface="Arno Pro Display" pitchFamily="18" charset="0"/>
              </a:rPr>
              <a:t>    </a:t>
            </a:r>
            <a:endParaRPr lang="ru-RU" dirty="0">
              <a:solidFill>
                <a:srgbClr val="00B050"/>
              </a:solidFill>
              <a:latin typeface="Arno Pro Display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024744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ЦЕЛЬ, ЗАДАЧИ  ПРОЕКТА: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077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6849325" cy="350897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195800"/>
                </a:solidFill>
              </a:rPr>
              <a:t> </a:t>
            </a:r>
            <a:r>
              <a:rPr lang="ru-RU" sz="2800" dirty="0" smtClean="0">
                <a:solidFill>
                  <a:srgbClr val="195800"/>
                </a:solidFill>
                <a:latin typeface="Arno Pro Display" pitchFamily="18" charset="0"/>
              </a:rPr>
              <a:t>Познание</a:t>
            </a:r>
            <a:endParaRPr lang="ru-RU" sz="2800" dirty="0">
              <a:solidFill>
                <a:srgbClr val="195800"/>
              </a:solidFill>
              <a:latin typeface="Arno Pro Display" pitchFamily="18" charset="0"/>
            </a:endParaRPr>
          </a:p>
          <a:p>
            <a:r>
              <a:rPr lang="ru-RU" sz="2800" dirty="0" smtClean="0">
                <a:solidFill>
                  <a:srgbClr val="195800"/>
                </a:solidFill>
                <a:latin typeface="Arno Pro Display" pitchFamily="18" charset="0"/>
              </a:rPr>
              <a:t> Коммуникация</a:t>
            </a:r>
            <a:endParaRPr lang="ru-RU" sz="2800" dirty="0">
              <a:solidFill>
                <a:srgbClr val="195800"/>
              </a:solidFill>
              <a:latin typeface="Arno Pro Display" pitchFamily="18" charset="0"/>
            </a:endParaRPr>
          </a:p>
          <a:p>
            <a:r>
              <a:rPr lang="ru-RU" sz="2800" dirty="0" smtClean="0">
                <a:solidFill>
                  <a:srgbClr val="195800"/>
                </a:solidFill>
                <a:latin typeface="Arno Pro Display" pitchFamily="18" charset="0"/>
              </a:rPr>
              <a:t> Чтение </a:t>
            </a:r>
            <a:r>
              <a:rPr lang="ru-RU" sz="2800" dirty="0">
                <a:solidFill>
                  <a:srgbClr val="195800"/>
                </a:solidFill>
                <a:latin typeface="Arno Pro Display" pitchFamily="18" charset="0"/>
              </a:rPr>
              <a:t>художественной </a:t>
            </a:r>
            <a:r>
              <a:rPr lang="ru-RU" sz="2800" dirty="0" smtClean="0">
                <a:solidFill>
                  <a:srgbClr val="195800"/>
                </a:solidFill>
                <a:latin typeface="Arno Pro Display" pitchFamily="18" charset="0"/>
              </a:rPr>
              <a:t>литературы</a:t>
            </a:r>
            <a:endParaRPr lang="ru-RU" sz="2800" dirty="0">
              <a:solidFill>
                <a:srgbClr val="195800"/>
              </a:solidFill>
              <a:latin typeface="Arno Pro Display" pitchFamily="18" charset="0"/>
            </a:endParaRPr>
          </a:p>
          <a:p>
            <a:r>
              <a:rPr lang="ru-RU" sz="2800" dirty="0" smtClean="0">
                <a:solidFill>
                  <a:srgbClr val="195800"/>
                </a:solidFill>
                <a:latin typeface="Arno Pro Display" pitchFamily="18" charset="0"/>
              </a:rPr>
              <a:t> Художественное творчество</a:t>
            </a:r>
            <a:endParaRPr lang="ru-RU" sz="2800" dirty="0">
              <a:solidFill>
                <a:srgbClr val="195800"/>
              </a:solidFill>
              <a:latin typeface="Arno Pro Display" pitchFamily="18" charset="0"/>
            </a:endParaRPr>
          </a:p>
          <a:p>
            <a:r>
              <a:rPr lang="ru-RU" sz="2800" dirty="0" smtClean="0">
                <a:solidFill>
                  <a:srgbClr val="195800"/>
                </a:solidFill>
                <a:latin typeface="Arno Pro Display" pitchFamily="18" charset="0"/>
              </a:rPr>
              <a:t>Социализация</a:t>
            </a:r>
            <a:endParaRPr lang="ru-RU" sz="2800" dirty="0">
              <a:solidFill>
                <a:srgbClr val="195800"/>
              </a:solidFill>
              <a:latin typeface="Arno Pro Display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8928992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no Pro Display" pitchFamily="18" charset="0"/>
              </a:rPr>
              <a:t/>
            </a:r>
            <a:br>
              <a:rPr lang="ru-RU" sz="3600" dirty="0" smtClean="0">
                <a:latin typeface="Arno Pro Display" pitchFamily="18" charset="0"/>
              </a:rPr>
            </a:br>
            <a:r>
              <a:rPr lang="ru-RU" sz="3600" b="1" dirty="0" smtClean="0"/>
              <a:t>ИНТЕГРАЦИЯ </a:t>
            </a:r>
            <a:r>
              <a:rPr lang="ru-RU" sz="3600" b="1" dirty="0"/>
              <a:t>ОБРАЗОВАТЕЛЬНЫХ </a:t>
            </a:r>
            <a:r>
              <a:rPr lang="ru-RU" sz="3600" b="1" dirty="0" smtClean="0"/>
              <a:t>ОБЛАСТЕЙ: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074" name="Picture 2" descr="C:\Users\ольга\Desktop\77262839_large_2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08412"/>
            <a:ext cx="4032448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body" sz="half" idx="2"/>
          </p:nvPr>
        </p:nvSpPr>
        <p:spPr>
          <a:xfrm>
            <a:off x="251520" y="836712"/>
            <a:ext cx="3352800" cy="1905001"/>
          </a:xfrm>
        </p:spPr>
        <p:txBody>
          <a:bodyPr/>
          <a:lstStyle/>
          <a:p>
            <a:pPr marL="109728" indent="0">
              <a:buNone/>
            </a:pPr>
            <a:r>
              <a:rPr lang="ru-RU" sz="2000" b="1" i="1" dirty="0" smtClean="0">
                <a:solidFill>
                  <a:srgbClr val="19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2000" b="1" i="1" dirty="0">
                <a:solidFill>
                  <a:srgbClr val="195800"/>
                </a:solidFill>
              </a:rPr>
              <a:t>н</a:t>
            </a:r>
            <a:r>
              <a:rPr lang="ru-RU" sz="2000" b="1" i="1" dirty="0" smtClean="0">
                <a:solidFill>
                  <a:srgbClr val="195800"/>
                </a:solidFill>
              </a:rPr>
              <a:t>равственно-экологическое воспитание дошкольников.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0697" y="0"/>
            <a:ext cx="6969968" cy="78070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План реализации проекта: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27974"/>
              </p:ext>
            </p:extLst>
          </p:nvPr>
        </p:nvGraphicFramePr>
        <p:xfrm>
          <a:off x="179512" y="1916832"/>
          <a:ext cx="8784976" cy="463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/>
                <a:gridCol w="4464494"/>
                <a:gridCol w="2160241"/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Этапы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</a:t>
                      </a:r>
                      <a:r>
                        <a:rPr lang="ru-RU" baseline="0" dirty="0" smtClean="0"/>
                        <a:t>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</a:tr>
              <a:tr h="1424010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этап:</a:t>
                      </a:r>
                    </a:p>
                    <a:p>
                      <a:pPr algn="ctr"/>
                      <a:r>
                        <a:rPr lang="ru-RU" sz="1400" dirty="0" smtClean="0"/>
                        <a:t>Организационный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Групповая консультация для родителей о</a:t>
                      </a:r>
                      <a:r>
                        <a:rPr lang="ru-RU" sz="1400" baseline="0" dirty="0" smtClean="0"/>
                        <a:t> целях и задачах внедряемого проекта; дидактическое и методическое оснащение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Сентябрь</a:t>
                      </a:r>
                      <a:endParaRPr lang="ru-RU" sz="1400" dirty="0"/>
                    </a:p>
                  </a:txBody>
                  <a:tcPr/>
                </a:tc>
              </a:tr>
              <a:tr h="1424010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этап:</a:t>
                      </a:r>
                    </a:p>
                    <a:p>
                      <a:pPr algn="ctr"/>
                      <a:r>
                        <a:rPr lang="ru-RU" sz="1400" dirty="0" smtClean="0"/>
                        <a:t>Практический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Мероприятия по реализации проекта с детьми; привлечение специалистов к работе по реализации проекта; мероприятия с родителями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Октябрь-апрель</a:t>
                      </a:r>
                      <a:endParaRPr lang="ru-RU" sz="1400" dirty="0"/>
                    </a:p>
                  </a:txBody>
                  <a:tcPr/>
                </a:tc>
              </a:tr>
              <a:tr h="1424010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этап:</a:t>
                      </a:r>
                    </a:p>
                    <a:p>
                      <a:pPr algn="ctr"/>
                      <a:r>
                        <a:rPr lang="ru-RU" sz="1400" dirty="0" smtClean="0"/>
                        <a:t>Заключительный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Диагностика детей; анализ полученных результатов; открытое мероприятие для родителей</a:t>
                      </a:r>
                      <a:r>
                        <a:rPr lang="ru-RU" sz="1400" baseline="0" dirty="0" smtClean="0"/>
                        <a:t> по результатам проведенной работы; Рекомендации родителям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Май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1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181125"/>
              </p:ext>
            </p:extLst>
          </p:nvPr>
        </p:nvGraphicFramePr>
        <p:xfrm>
          <a:off x="107502" y="116632"/>
          <a:ext cx="8928993" cy="6509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16"/>
                <a:gridCol w="2723681"/>
                <a:gridCol w="2958405"/>
                <a:gridCol w="150609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Тема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Задачи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Содержание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Сроки</a:t>
                      </a:r>
                      <a:endParaRPr lang="ru-RU" sz="1800" dirty="0"/>
                    </a:p>
                  </a:txBody>
                  <a:tcPr/>
                </a:tc>
              </a:tr>
              <a:tr h="1461833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  <a:effectLst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95800"/>
                          </a:solidFill>
                          <a:effectLst/>
                        </a:rPr>
                        <a:t>«Золотая осень»</a:t>
                      </a:r>
                      <a:endParaRPr lang="ru-RU" sz="1400" b="1" dirty="0">
                        <a:solidFill>
                          <a:srgbClr val="1958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i="0" dirty="0" smtClean="0">
                        <a:solidFill>
                          <a:srgbClr val="195800"/>
                        </a:solidFill>
                      </a:endParaRPr>
                    </a:p>
                    <a:p>
                      <a:endParaRPr lang="ru-RU" sz="1100" b="1" i="0" dirty="0" smtClean="0">
                        <a:solidFill>
                          <a:srgbClr val="195800"/>
                        </a:solidFill>
                      </a:endParaRPr>
                    </a:p>
                    <a:p>
                      <a:r>
                        <a:rPr lang="ru-RU" sz="1100" b="1" i="0" dirty="0" smtClean="0">
                          <a:solidFill>
                            <a:srgbClr val="195800"/>
                          </a:solidFill>
                        </a:rPr>
                        <a:t>Воспитывать</a:t>
                      </a:r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 у детей любовь и уважение к живому. Учить чувствовать и понимать красоту окружающего мира.</a:t>
                      </a:r>
                      <a:endParaRPr lang="ru-RU" sz="1100" b="1" i="0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i="0" dirty="0" smtClean="0">
                        <a:solidFill>
                          <a:srgbClr val="195800"/>
                        </a:solidFill>
                      </a:endParaRPr>
                    </a:p>
                    <a:p>
                      <a:endParaRPr lang="ru-RU" sz="1100" b="1" i="0" dirty="0" smtClean="0">
                        <a:solidFill>
                          <a:srgbClr val="195800"/>
                        </a:solidFill>
                      </a:endParaRPr>
                    </a:p>
                    <a:p>
                      <a:r>
                        <a:rPr lang="ru-RU" sz="1100" b="1" i="0" u="none" dirty="0" smtClean="0">
                          <a:solidFill>
                            <a:srgbClr val="195800"/>
                          </a:solidFill>
                        </a:rPr>
                        <a:t>Труд: </a:t>
                      </a:r>
                      <a:r>
                        <a:rPr lang="ru-RU" sz="1100" b="1" i="0" dirty="0" smtClean="0">
                          <a:solidFill>
                            <a:srgbClr val="195800"/>
                          </a:solidFill>
                        </a:rPr>
                        <a:t>Совместная работа с детьми на лучший гербарий.</a:t>
                      </a:r>
                    </a:p>
                    <a:p>
                      <a:r>
                        <a:rPr lang="ru-RU" sz="1100" b="1" i="0" dirty="0" smtClean="0">
                          <a:solidFill>
                            <a:srgbClr val="195800"/>
                          </a:solidFill>
                        </a:rPr>
                        <a:t>Беседа: «От травинки до муравья».</a:t>
                      </a:r>
                    </a:p>
                    <a:p>
                      <a:r>
                        <a:rPr lang="ru-RU" sz="1100" b="1" i="0" dirty="0" smtClean="0">
                          <a:solidFill>
                            <a:srgbClr val="195800"/>
                          </a:solidFill>
                        </a:rPr>
                        <a:t>НОД: «Путешествие в осень» </a:t>
                      </a:r>
                      <a:endParaRPr lang="ru-RU" sz="1100" b="1" i="0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95800"/>
                          </a:solidFill>
                        </a:rPr>
                        <a:t>Октябрь</a:t>
                      </a:r>
                      <a:endParaRPr lang="ru-RU" sz="1400" b="1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</a:tr>
              <a:tr h="1576762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  <a:effectLst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95800"/>
                          </a:solidFill>
                          <a:effectLst/>
                        </a:rPr>
                        <a:t>«Что</a:t>
                      </a:r>
                      <a:r>
                        <a:rPr lang="ru-RU" sz="1400" b="1" baseline="0" dirty="0" smtClean="0">
                          <a:solidFill>
                            <a:srgbClr val="195800"/>
                          </a:solidFill>
                          <a:effectLst/>
                        </a:rPr>
                        <a:t> ты, осень, нам в подарок принесла?»</a:t>
                      </a:r>
                      <a:endParaRPr lang="ru-RU" sz="1400" b="1" dirty="0">
                        <a:solidFill>
                          <a:srgbClr val="1958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rgbClr val="195800"/>
                          </a:solidFill>
                        </a:rPr>
                        <a:t>Учить проявлять свой эмоциональный всплеск в практическом применении через рисунок, чувствовать и понимать красоту окружающего мира.</a:t>
                      </a:r>
                    </a:p>
                    <a:p>
                      <a:r>
                        <a:rPr lang="ru-RU" sz="1100" b="1" i="0" dirty="0" smtClean="0">
                          <a:solidFill>
                            <a:srgbClr val="195800"/>
                          </a:solidFill>
                        </a:rPr>
                        <a:t>Развивать умение устанавливать простейшие связи</a:t>
                      </a:r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 между обитателями леса; вызвать интерес к их жизни, чуткое отношение к ним.</a:t>
                      </a:r>
                      <a:endParaRPr lang="ru-RU" sz="1100" b="1" i="0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rgbClr val="195800"/>
                          </a:solidFill>
                        </a:rPr>
                        <a:t>Рисование:</a:t>
                      </a:r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 «Ветка рябины»</a:t>
                      </a:r>
                    </a:p>
                    <a:p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Д/и: «Огород».</a:t>
                      </a:r>
                    </a:p>
                    <a:p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Лепка: «Гусеница».</a:t>
                      </a:r>
                    </a:p>
                    <a:p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Беседа о насекомых.</a:t>
                      </a:r>
                    </a:p>
                    <a:p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Чтение художественной литературы: М. Пришвин «Рассказы малышам»</a:t>
                      </a:r>
                      <a:endParaRPr lang="ru-RU" sz="1100" b="1" i="0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95800"/>
                          </a:solidFill>
                        </a:rPr>
                        <a:t>Ноябрь</a:t>
                      </a:r>
                      <a:endParaRPr lang="ru-RU" sz="1400" b="1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</a:tr>
              <a:tr h="1576762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  <a:effectLst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95800"/>
                          </a:solidFill>
                          <a:effectLst/>
                        </a:rPr>
                        <a:t>«Эх, зимушка – зима….»</a:t>
                      </a:r>
                      <a:endParaRPr lang="ru-RU" sz="1400" b="1" dirty="0">
                        <a:solidFill>
                          <a:srgbClr val="1958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rgbClr val="195800"/>
                          </a:solidFill>
                        </a:rPr>
                        <a:t>Развивать эстетическое восприятие природных явлений; расширять</a:t>
                      </a:r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 представление детей о снеге; помочь детям понять, почему при изменении температуры снег изменяет свои свойства ; вызвать радость от полученных результатов. Учить детей анализировать, делать выводы. </a:t>
                      </a:r>
                      <a:endParaRPr lang="ru-RU" sz="1100" b="1" i="0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rgbClr val="195800"/>
                          </a:solidFill>
                        </a:rPr>
                        <a:t>Беседа:</a:t>
                      </a:r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 « Первый снег. Свойства снега».</a:t>
                      </a:r>
                    </a:p>
                    <a:p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Рисование: «Готовимся к встрече Нового года».</a:t>
                      </a:r>
                    </a:p>
                    <a:p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Эксперимент: «Свойства снега».</a:t>
                      </a:r>
                    </a:p>
                    <a:p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П</a:t>
                      </a:r>
                      <a:r>
                        <a:rPr lang="en-US" sz="1100" b="1" i="0" baseline="0" dirty="0" smtClean="0">
                          <a:solidFill>
                            <a:srgbClr val="195800"/>
                          </a:solidFill>
                        </a:rPr>
                        <a:t>/</a:t>
                      </a:r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и: «Снежинки»</a:t>
                      </a:r>
                    </a:p>
                    <a:p>
                      <a:endParaRPr lang="ru-RU" sz="1100" b="1" i="0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95800"/>
                          </a:solidFill>
                        </a:rPr>
                        <a:t>Декабрь</a:t>
                      </a:r>
                      <a:endParaRPr lang="ru-RU" sz="1400" b="1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</a:tr>
              <a:tr h="1461833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  <a:effectLst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95800"/>
                          </a:solidFill>
                          <a:effectLst/>
                        </a:rPr>
                        <a:t>«Встреча Нового года»</a:t>
                      </a:r>
                      <a:endParaRPr lang="ru-RU" sz="1400" b="1" dirty="0">
                        <a:solidFill>
                          <a:srgbClr val="1958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i="0" dirty="0" smtClean="0">
                        <a:solidFill>
                          <a:srgbClr val="195800"/>
                        </a:solidFill>
                      </a:endParaRPr>
                    </a:p>
                    <a:p>
                      <a:r>
                        <a:rPr lang="ru-RU" sz="1100" b="1" i="0" dirty="0" smtClean="0">
                          <a:solidFill>
                            <a:srgbClr val="195800"/>
                          </a:solidFill>
                        </a:rPr>
                        <a:t>Расширять представление детей о свойствах снега; воспитывать</a:t>
                      </a:r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 интерес к явлениям неживой природы</a:t>
                      </a:r>
                      <a:endParaRPr lang="ru-RU" sz="1100" b="1" i="0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i="0" dirty="0" smtClean="0">
                        <a:solidFill>
                          <a:srgbClr val="195800"/>
                        </a:solidFill>
                      </a:endParaRPr>
                    </a:p>
                    <a:p>
                      <a:r>
                        <a:rPr lang="ru-RU" sz="1100" b="1" i="0" dirty="0" smtClean="0">
                          <a:solidFill>
                            <a:srgbClr val="195800"/>
                          </a:solidFill>
                        </a:rPr>
                        <a:t>Аппликация «Снеговик».</a:t>
                      </a:r>
                    </a:p>
                    <a:p>
                      <a:r>
                        <a:rPr lang="ru-RU" sz="1100" b="1" i="0" dirty="0" smtClean="0">
                          <a:solidFill>
                            <a:srgbClr val="195800"/>
                          </a:solidFill>
                        </a:rPr>
                        <a:t>Беседа на тему:</a:t>
                      </a:r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 «чем пахнет ёлка?».</a:t>
                      </a:r>
                    </a:p>
                    <a:p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Выставка детских рисунков на тему: «В лесу родилась ёлочка».</a:t>
                      </a:r>
                    </a:p>
                    <a:p>
                      <a:r>
                        <a:rPr lang="ru-RU" sz="1100" b="1" i="0" baseline="0" dirty="0" smtClean="0">
                          <a:solidFill>
                            <a:srgbClr val="195800"/>
                          </a:solidFill>
                        </a:rPr>
                        <a:t>Консультация для родителей на тему: «Как зимой не простудиться».</a:t>
                      </a:r>
                      <a:endParaRPr lang="ru-RU" sz="1100" b="1" i="0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19580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95800"/>
                          </a:solidFill>
                        </a:rPr>
                        <a:t>Январь</a:t>
                      </a:r>
                      <a:endParaRPr lang="ru-RU" sz="1400" b="1" dirty="0">
                        <a:solidFill>
                          <a:srgbClr val="1958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0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395</TotalTime>
  <Words>1827</Words>
  <Application>Microsoft Office PowerPoint</Application>
  <PresentationFormat>Экран (4:3)</PresentationFormat>
  <Paragraphs>213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    Муниципальное  дошкольное образовательное учреждение «Детский сад №99 комбинированного вида»  г. Саранск, Мордовия  </vt:lpstr>
      <vt:lpstr> АВТОР ПРОЕКТА: </vt:lpstr>
      <vt:lpstr>ПАСПОРТ ПРОЕКТА:  </vt:lpstr>
      <vt:lpstr> УЧАСТНИКИ ПРОЕКТА:  </vt:lpstr>
      <vt:lpstr>АКТУАЛЬНОСТЬ ПРОЕКТА:</vt:lpstr>
      <vt:lpstr>ЦЕЛЬ, ЗАДАЧИ  ПРОЕКТА:</vt:lpstr>
      <vt:lpstr> ИНТЕГРАЦИЯ ОБРАЗОВАТЕЛЬНЫХ ОБЛАСТЕЙ: </vt:lpstr>
      <vt:lpstr>План реализации проекта:</vt:lpstr>
      <vt:lpstr>Презентация PowerPoint</vt:lpstr>
      <vt:lpstr>Презентация PowerPoint</vt:lpstr>
      <vt:lpstr>ОЖИДАЕМЫЕ  РЕЗУЛЬТАТЫ:</vt:lpstr>
      <vt:lpstr>ИТОГИ  ПРОЕКТА: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образовательное учреждение детский сад№99 комбинированного вида  г. Саранска, Мордовия</dc:title>
  <dc:creator>ольга</dc:creator>
  <cp:lastModifiedBy>ольга</cp:lastModifiedBy>
  <cp:revision>66</cp:revision>
  <cp:lastPrinted>2014-10-16T05:53:40Z</cp:lastPrinted>
  <dcterms:created xsi:type="dcterms:W3CDTF">2013-03-10T15:38:44Z</dcterms:created>
  <dcterms:modified xsi:type="dcterms:W3CDTF">2014-10-16T05:55:02Z</dcterms:modified>
</cp:coreProperties>
</file>