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8" r:id="rId2"/>
    <p:sldId id="305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3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572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ds99sar.schoolrm.ru/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ds99sar.schoolrm.ru/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Министерство образованием РМ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8929718" cy="51109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       </a:t>
            </a:r>
            <a:r>
              <a:rPr lang="ru-RU" dirty="0" err="1" smtClean="0"/>
              <a:t>Портфолио</a:t>
            </a:r>
            <a:r>
              <a:rPr lang="ru-RU" dirty="0" smtClean="0"/>
              <a:t>:</a:t>
            </a:r>
          </a:p>
          <a:p>
            <a:pPr>
              <a:buNone/>
            </a:pPr>
            <a:r>
              <a:rPr lang="ru-RU" dirty="0" smtClean="0"/>
              <a:t>         </a:t>
            </a:r>
            <a:r>
              <a:rPr lang="ru-RU" dirty="0" err="1" smtClean="0"/>
              <a:t>Алямкиной</a:t>
            </a:r>
            <a:r>
              <a:rPr lang="ru-RU" dirty="0" smtClean="0"/>
              <a:t> </a:t>
            </a:r>
            <a:r>
              <a:rPr lang="ru-RU" dirty="0" smtClean="0"/>
              <a:t>Светланы </a:t>
            </a:r>
            <a:r>
              <a:rPr lang="ru-RU" dirty="0" smtClean="0"/>
              <a:t>Дмитриевны</a:t>
            </a:r>
          </a:p>
          <a:p>
            <a:pPr>
              <a:buNone/>
            </a:pPr>
            <a:r>
              <a:rPr lang="ru-RU" sz="1800" dirty="0" smtClean="0"/>
              <a:t>Воспитателя </a:t>
            </a:r>
            <a:r>
              <a:rPr lang="ru-RU" sz="1800" dirty="0" smtClean="0"/>
              <a:t>« МДОУ </a:t>
            </a:r>
            <a:r>
              <a:rPr lang="ru-RU" sz="1800" dirty="0" smtClean="0">
                <a:cs typeface="Times New Roman" pitchFamily="18" charset="0"/>
              </a:rPr>
              <a:t>№</a:t>
            </a:r>
            <a:r>
              <a:rPr lang="ru-RU" sz="1800" dirty="0" smtClean="0">
                <a:cs typeface="Times New Roman" pitchFamily="18" charset="0"/>
              </a:rPr>
              <a:t>99 </a:t>
            </a:r>
            <a:r>
              <a:rPr lang="ru-RU" sz="1800" dirty="0" smtClean="0">
                <a:cs typeface="Times New Roman" pitchFamily="18" charset="0"/>
              </a:rPr>
              <a:t>комбинированного </a:t>
            </a:r>
            <a:endParaRPr lang="ru-RU" sz="1800" dirty="0" smtClean="0"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cs typeface="Times New Roman" pitchFamily="18" charset="0"/>
              </a:rPr>
              <a:t>вида»   г.о</a:t>
            </a:r>
            <a:r>
              <a:rPr lang="ru-RU" sz="1800" dirty="0" smtClean="0">
                <a:cs typeface="Times New Roman" pitchFamily="18" charset="0"/>
              </a:rPr>
              <a:t>. Саранск</a:t>
            </a:r>
          </a:p>
          <a:p>
            <a:pPr>
              <a:buNone/>
            </a:pPr>
            <a:r>
              <a:rPr lang="ru-RU" sz="1800" dirty="0" smtClean="0">
                <a:cs typeface="Times New Roman" pitchFamily="18" charset="0"/>
              </a:rPr>
              <a:t>Дата рождения: 31.12.1975</a:t>
            </a:r>
          </a:p>
          <a:p>
            <a:pPr>
              <a:buNone/>
            </a:pPr>
            <a:r>
              <a:rPr lang="ru-RU" sz="1800" dirty="0" smtClean="0">
                <a:cs typeface="Times New Roman" pitchFamily="18" charset="0"/>
              </a:rPr>
              <a:t>Профессиональное образование: высшее, окончила</a:t>
            </a:r>
          </a:p>
          <a:p>
            <a:pPr>
              <a:buNone/>
            </a:pPr>
            <a:r>
              <a:rPr lang="ru-RU" sz="1800" dirty="0" smtClean="0">
                <a:cs typeface="Times New Roman" pitchFamily="18" charset="0"/>
              </a:rPr>
              <a:t>МГУ им. Н. П. Огарёва в 1998г. по специальности</a:t>
            </a:r>
          </a:p>
          <a:p>
            <a:pPr>
              <a:buNone/>
            </a:pPr>
            <a:r>
              <a:rPr lang="ru-RU" sz="1800" dirty="0" smtClean="0">
                <a:cs typeface="Times New Roman" pitchFamily="18" charset="0"/>
              </a:rPr>
              <a:t>«Филология»</a:t>
            </a:r>
          </a:p>
          <a:p>
            <a:pPr>
              <a:buNone/>
            </a:pPr>
            <a:r>
              <a:rPr lang="ru-RU" sz="1800" dirty="0" smtClean="0">
                <a:cs typeface="Times New Roman" pitchFamily="18" charset="0"/>
              </a:rPr>
              <a:t>с  </a:t>
            </a:r>
            <a:r>
              <a:rPr lang="ru-RU" sz="1800" dirty="0" smtClean="0">
                <a:cs typeface="Times New Roman" pitchFamily="18" charset="0"/>
              </a:rPr>
              <a:t>12 января 2015г. по 12 мая 2015г. </a:t>
            </a:r>
            <a:r>
              <a:rPr lang="ru-RU" sz="1800" dirty="0" smtClean="0">
                <a:cs typeface="Times New Roman" pitchFamily="18" charset="0"/>
              </a:rPr>
              <a:t>прошла </a:t>
            </a:r>
          </a:p>
          <a:p>
            <a:pPr>
              <a:buNone/>
            </a:pPr>
            <a:r>
              <a:rPr lang="ru-RU" sz="1800" dirty="0" smtClean="0">
                <a:cs typeface="Times New Roman" pitchFamily="18" charset="0"/>
              </a:rPr>
              <a:t>профессиональную </a:t>
            </a:r>
            <a:r>
              <a:rPr lang="ru-RU" sz="1800" dirty="0" smtClean="0">
                <a:cs typeface="Times New Roman" pitchFamily="18" charset="0"/>
              </a:rPr>
              <a:t>переподготовку </a:t>
            </a:r>
            <a:r>
              <a:rPr lang="ru-RU" sz="1800" dirty="0" smtClean="0">
                <a:cs typeface="Times New Roman" pitchFamily="18" charset="0"/>
              </a:rPr>
              <a:t>в МРИО </a:t>
            </a:r>
            <a:r>
              <a:rPr lang="ru-RU" sz="1800" dirty="0" smtClean="0">
                <a:cs typeface="Times New Roman" pitchFamily="18" charset="0"/>
              </a:rPr>
              <a:t>по </a:t>
            </a:r>
            <a:r>
              <a:rPr lang="ru-RU" sz="1800" dirty="0" smtClean="0">
                <a:cs typeface="Times New Roman" pitchFamily="18" charset="0"/>
              </a:rPr>
              <a:t>программе</a:t>
            </a:r>
          </a:p>
          <a:p>
            <a:pPr>
              <a:buNone/>
            </a:pPr>
            <a:r>
              <a:rPr lang="ru-RU" sz="1800" dirty="0" smtClean="0">
                <a:cs typeface="Times New Roman" pitchFamily="18" charset="0"/>
              </a:rPr>
              <a:t> «Педагогика </a:t>
            </a:r>
            <a:r>
              <a:rPr lang="ru-RU" sz="1800" dirty="0" smtClean="0">
                <a:cs typeface="Times New Roman" pitchFamily="18" charset="0"/>
              </a:rPr>
              <a:t>и методика дошкольного образования</a:t>
            </a:r>
          </a:p>
          <a:p>
            <a:pPr>
              <a:buNone/>
            </a:pPr>
            <a:r>
              <a:rPr lang="ru-RU" sz="1800" dirty="0" smtClean="0">
                <a:cs typeface="Times New Roman" pitchFamily="18" charset="0"/>
              </a:rPr>
              <a:t>Стаж педагогической работы: 2г. 7 мес.</a:t>
            </a:r>
          </a:p>
          <a:p>
            <a:pPr>
              <a:buNone/>
            </a:pPr>
            <a:r>
              <a:rPr lang="ru-RU" sz="1800" dirty="0" smtClean="0">
                <a:cs typeface="Times New Roman" pitchFamily="18" charset="0"/>
              </a:rPr>
              <a:t>Общий трудовой стаж: 2г. 7 мес.</a:t>
            </a:r>
          </a:p>
          <a:p>
            <a:endParaRPr lang="ru-RU" sz="1600" dirty="0" smtClean="0">
              <a:latin typeface="Calibri" pitchFamily="34" charset="0"/>
              <a:cs typeface="Times New Roman" pitchFamily="18" charset="0"/>
            </a:endParaRPr>
          </a:p>
          <a:p>
            <a:endParaRPr lang="ru-RU" sz="1800" dirty="0" smtClean="0">
              <a:latin typeface="Calibri" pitchFamily="34" charset="0"/>
              <a:cs typeface="Times New Roman" pitchFamily="18" charset="0"/>
            </a:endParaRPr>
          </a:p>
          <a:p>
            <a:endParaRPr lang="ru-RU" sz="1800" dirty="0" smtClean="0">
              <a:latin typeface="Calibri" pitchFamily="34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2571744"/>
            <a:ext cx="2620640" cy="316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358246" cy="1281114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7170" name="Picture 2" descr="C:\Users\111\Desktop\Дипломы\Диплом викторины Белка и стрел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2214554"/>
            <a:ext cx="3279371" cy="4347556"/>
          </a:xfrm>
          <a:prstGeom prst="rect">
            <a:avLst/>
          </a:prstGeom>
          <a:noFill/>
        </p:spPr>
      </p:pic>
      <p:pic>
        <p:nvPicPr>
          <p:cNvPr id="7171" name="Picture 3" descr="C:\Users\111\Desktop\Дипломы\Левщанова Наст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14942" y="2143116"/>
            <a:ext cx="3200400" cy="4276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401080" cy="1352568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8194" name="Picture 2" descr="C:\Users\111\Desktop\Дипломы\Лучшее для праздни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472" y="2143116"/>
            <a:ext cx="3279371" cy="4347556"/>
          </a:xfrm>
          <a:prstGeom prst="rect">
            <a:avLst/>
          </a:prstGeom>
          <a:noFill/>
        </p:spPr>
      </p:pic>
      <p:pic>
        <p:nvPicPr>
          <p:cNvPr id="8195" name="Picture 3" descr="C:\Users\111\Desktop\Дипломы\Пасха православна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357686" y="2643182"/>
            <a:ext cx="4038600" cy="2925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29642" cy="1424006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9218" name="Picture 2" descr="C:\Users\111\Desktop\Дипломы\Ряхмятуллов Самир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2071678"/>
            <a:ext cx="3279371" cy="4347556"/>
          </a:xfrm>
          <a:prstGeom prst="rect">
            <a:avLst/>
          </a:prstGeom>
          <a:noFill/>
        </p:spPr>
      </p:pic>
      <p:pic>
        <p:nvPicPr>
          <p:cNvPr id="9219" name="Picture 3" descr="C:\Users\111\Desktop\Дипломы\Стеников Никит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86380" y="2071678"/>
            <a:ext cx="3200400" cy="43475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785794"/>
            <a:ext cx="8115328" cy="121274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alibri" pitchFamily="34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br>
              <a:rPr lang="ru-RU" dirty="0" smtClean="0">
                <a:latin typeface="Calibri" pitchFamily="34" charset="0"/>
              </a:rPr>
            </a:br>
            <a:r>
              <a:rPr lang="ru-RU" dirty="0" smtClean="0">
                <a:latin typeface="Calibri" pitchFamily="34" charset="0"/>
              </a:rPr>
              <a:t>            Муниципальный уровень</a:t>
            </a:r>
            <a:r>
              <a:rPr lang="ru-RU" sz="3600" dirty="0" smtClean="0">
                <a:latin typeface="Calibri" pitchFamily="34" charset="0"/>
              </a:rPr>
              <a:t/>
            </a:r>
            <a:br>
              <a:rPr lang="ru-RU" sz="3600" dirty="0" smtClean="0">
                <a:latin typeface="Calibri" pitchFamily="34" charset="0"/>
              </a:rPr>
            </a:br>
            <a:r>
              <a:rPr lang="ru-RU" sz="3600" dirty="0" smtClean="0">
                <a:latin typeface="Calibri" pitchFamily="34" charset="0"/>
              </a:rPr>
              <a:t>            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1026" name="Picture 2" descr="C:\Users\111\Desktop\Сканер Света\Изображение 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4518" y="2357430"/>
            <a:ext cx="3137825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58204" cy="1355616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4.Наличие публикаций, включая интернет </a:t>
            </a:r>
            <a:r>
              <a:rPr lang="ru-RU" sz="3600" dirty="0" smtClean="0">
                <a:latin typeface="Calibri" pitchFamily="34" charset="0"/>
              </a:rPr>
              <a:t>– публикации</a:t>
            </a:r>
            <a:br>
              <a:rPr lang="ru-RU" sz="3600" dirty="0" smtClean="0">
                <a:latin typeface="Calibri" pitchFamily="34" charset="0"/>
              </a:rPr>
            </a:br>
            <a:r>
              <a:rPr lang="en-ZA" sz="3600" dirty="0" smtClean="0">
                <a:latin typeface="Calibri" pitchFamily="34" charset="0"/>
                <a:hlinkClick r:id="rId2"/>
              </a:rPr>
              <a:t>http://</a:t>
            </a:r>
            <a:r>
              <a:rPr lang="en-ZA" sz="3600" dirty="0" smtClean="0">
                <a:latin typeface="Calibri" pitchFamily="34" charset="0"/>
                <a:hlinkClick r:id="rId2"/>
              </a:rPr>
              <a:t>ds99sar.schoolrm.ru</a:t>
            </a:r>
            <a:r>
              <a:rPr lang="ru-RU" sz="3600" dirty="0" smtClean="0">
                <a:latin typeface="Calibri" pitchFamily="34" charset="0"/>
              </a:rPr>
              <a:t> </a:t>
            </a:r>
            <a:r>
              <a:rPr lang="en-US" sz="3600" dirty="0" smtClean="0">
                <a:latin typeface="Calibri" pitchFamily="34" charset="0"/>
              </a:rPr>
              <a:t> </a:t>
            </a:r>
            <a:r>
              <a:rPr lang="en-US" sz="3600" dirty="0" smtClean="0">
                <a:latin typeface="Calibri" pitchFamily="34" charset="0"/>
              </a:rPr>
              <a:t>www.Prodlenka.org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6146" name="Picture 2" descr="C:\Users\111\Desktop\Сканер Света\Изображение 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428868"/>
            <a:ext cx="3786214" cy="4190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01080" cy="1424006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Наличие публикаций, включая интернет - публикации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3074" name="Picture 2" descr="C:\Users\111\Desktop\Сканер Света\Изображение 0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1928802"/>
            <a:ext cx="3291609" cy="4525963"/>
          </a:xfrm>
          <a:prstGeom prst="rect">
            <a:avLst/>
          </a:prstGeom>
          <a:noFill/>
        </p:spPr>
      </p:pic>
      <p:pic>
        <p:nvPicPr>
          <p:cNvPr id="3075" name="Picture 3" descr="C:\Users\111\Desktop\Сканер Света\Изображение 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43504" y="1928802"/>
            <a:ext cx="32916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401080" cy="1424006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Наличие публикаций, включая интернет - публикации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4099" name="Picture 3" descr="C:\Users\111\Desktop\Сканер Света\Изображение 0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1857364"/>
            <a:ext cx="3291609" cy="4525963"/>
          </a:xfrm>
          <a:prstGeom prst="rect">
            <a:avLst/>
          </a:prstGeom>
          <a:noFill/>
        </p:spPr>
      </p:pic>
      <p:pic>
        <p:nvPicPr>
          <p:cNvPr id="4098" name="Picture 2" descr="C:\Users\111\Desktop\Сканер Света\Изображение 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72066" y="1857364"/>
            <a:ext cx="32916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401080" cy="1352568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Наличие публикаций, включая интернет - публикации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5122" name="Picture 2" descr="C:\Users\111\Desktop\Сканер Света\Изображение 0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1857364"/>
            <a:ext cx="3291609" cy="4525963"/>
          </a:xfrm>
          <a:prstGeom prst="rect">
            <a:avLst/>
          </a:prstGeom>
          <a:noFill/>
        </p:spPr>
      </p:pic>
      <p:pic>
        <p:nvPicPr>
          <p:cNvPr id="5123" name="Picture 3" descr="C:\Users\111\Desktop\Сканер Света\Изображени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43504" y="1857364"/>
            <a:ext cx="32916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1352568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5.Наличие авторских программ, методических пособий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7170" name="Picture 2" descr="C:\Users\111\Desktop\Сканер Света\Изображение 0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1785926"/>
            <a:ext cx="3291609" cy="4525963"/>
          </a:xfrm>
          <a:prstGeom prst="rect">
            <a:avLst/>
          </a:prstGeom>
          <a:noFill/>
        </p:spPr>
      </p:pic>
      <p:pic>
        <p:nvPicPr>
          <p:cNvPr id="7171" name="Picture 3" descr="C:\Users\111\Desktop\Сканер Света\Изображение 0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00628" y="1785926"/>
            <a:ext cx="32916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6.Выступление на научно – практических конференциях, педагогических чтениях, семинарах, секциях, методических объединениях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8194" name="Picture 2" descr="C:\Users\111\Desktop\Сканер Света\Изображение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428868"/>
            <a:ext cx="3344830" cy="4071942"/>
          </a:xfrm>
          <a:prstGeom prst="rect">
            <a:avLst/>
          </a:prstGeom>
          <a:noFill/>
        </p:spPr>
      </p:pic>
      <p:pic>
        <p:nvPicPr>
          <p:cNvPr id="8195" name="Picture 3" descr="C:\Users\111\Desktop\Сканер Света\Изображение 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428868"/>
            <a:ext cx="3357586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>
                <a:latin typeface="Calibri" pitchFamily="34" charset="0"/>
              </a:rPr>
              <a:t>Представление инновационного педагогического  опыта на сайте МДОУ «Детский сад №99»</a:t>
            </a:r>
            <a:endParaRPr lang="ru-RU" sz="4000" dirty="0"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en-ZA" dirty="0" smtClean="0"/>
              <a:t>http://upload.schoolrm.ru/iblock/9e3/9e399c4b43fe46eccab81ba1adf6fab0/a24ee8170785ba6773e7dfcf1b2a59b1.docx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alibri" pitchFamily="34" charset="0"/>
              </a:rPr>
              <a:t>Выступления на научно – практических конференциях, педагогических чтениях, семинарах, секциях, методических объединениях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9218" name="Picture 2" descr="C:\Users\111\Desktop\Сканер Света\Изображение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428868"/>
            <a:ext cx="6215106" cy="403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642918"/>
            <a:ext cx="8258204" cy="128113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Выступления на научно – практических конференциях, педагогических чтениях, семинарах, секциях, методических объединениях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10243" name="Picture 3" descr="C:\Users\111\Desktop\Сканер Света\Изображение 0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472" y="2500306"/>
            <a:ext cx="3291840" cy="4131425"/>
          </a:xfrm>
          <a:prstGeom prst="rect">
            <a:avLst/>
          </a:prstGeom>
          <a:noFill/>
        </p:spPr>
      </p:pic>
      <p:pic>
        <p:nvPicPr>
          <p:cNvPr id="10242" name="Picture 2" descr="C:\Users\111\Desktop\Сканер Света\Изображение 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14876" y="2928934"/>
            <a:ext cx="4038600" cy="2937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29642" cy="1284178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7.Проведение открытых занятий, мастер – классов, мероприятий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11266" name="Picture 2" descr="C:\Users\111\Desktop\Сканер Света\Изображение 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143116"/>
            <a:ext cx="3143273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85728"/>
            <a:ext cx="8472518" cy="1424006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Проведение открытых занятий, мастер – классов, мероприятий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7" name="Содержимое 4" descr="C:\Documents and Settings\Admin\Рабочий стол\Сканер Света\Изображение 054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1928802"/>
            <a:ext cx="3225338" cy="443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C:\Users\111\Desktop\Сканер Света\Изображение 0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72066" y="1857364"/>
            <a:ext cx="32916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Calibri" pitchFamily="34" charset="0"/>
              </a:rPr>
              <a:t>8.Общественная активность педагога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13315" name="Picture 3" descr="C:\Users\111\Desktop\Сканер Света\Изображение 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30695" y="1600200"/>
            <a:ext cx="3291609" cy="4525963"/>
          </a:xfrm>
          <a:prstGeom prst="rect">
            <a:avLst/>
          </a:prstGeom>
          <a:noFill/>
        </p:spPr>
      </p:pic>
      <p:pic>
        <p:nvPicPr>
          <p:cNvPr id="13314" name="Picture 2" descr="C:\Users\111\Desktop\Сканер Света\Изображение 0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21695" y="1600200"/>
            <a:ext cx="32916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Calibri" pitchFamily="34" charset="0"/>
              </a:rPr>
              <a:t>Общественная активность педагога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5" name="Содержимое 9" descr="C:\Documents and Settings\Admin\Рабочий стол\Сканер Света\Изображение 047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63831" y="1645761"/>
            <a:ext cx="3225338" cy="443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C:\Users\111\Desktop\Сканер Света\Изображение 0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21695" y="1600200"/>
            <a:ext cx="32916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9.Позитивные результаты работы с воспитанниками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15363" name="Picture 3" descr="C:\Users\111\Desktop\Сканер Света\Изображение 0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30695" y="1600200"/>
            <a:ext cx="3291609" cy="4525963"/>
          </a:xfrm>
          <a:prstGeom prst="rect">
            <a:avLst/>
          </a:prstGeom>
          <a:noFill/>
        </p:spPr>
      </p:pic>
      <p:pic>
        <p:nvPicPr>
          <p:cNvPr id="15362" name="Picture 2" descr="C:\Users\111\Desktop\Сканер Света\Изображение 0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21695" y="1600200"/>
            <a:ext cx="32916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Позитивные результаты работы с воспитанниками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16386" name="Picture 2" descr="C:\Users\111\Desktop\Сканер Света\Изображение 0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30695" y="1600200"/>
            <a:ext cx="3291609" cy="4525963"/>
          </a:xfrm>
          <a:prstGeom prst="rect">
            <a:avLst/>
          </a:prstGeom>
          <a:noFill/>
        </p:spPr>
      </p:pic>
      <p:pic>
        <p:nvPicPr>
          <p:cNvPr id="16387" name="Picture 3" descr="C:\Users\111\Desktop\Сканер Света\Изображение 0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21695" y="1600200"/>
            <a:ext cx="32916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Позитивные результаты работы с воспитанниками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17410" name="Picture 2" descr="C:\Users\111\Desktop\Сканер Света\Изображение 0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30695" y="1600200"/>
            <a:ext cx="3291609" cy="4525963"/>
          </a:xfrm>
          <a:prstGeom prst="rect">
            <a:avLst/>
          </a:prstGeom>
          <a:noFill/>
        </p:spPr>
      </p:pic>
      <p:pic>
        <p:nvPicPr>
          <p:cNvPr id="17411" name="Picture 3" descr="C:\Users\111\Desktop\Сканер Света\Изображение 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21695" y="1600200"/>
            <a:ext cx="32916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10.Участие педагога в профессиональных конкурсах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18434" name="Picture 2" descr="C:\Users\111\Desktop\Сканер Света\Изображение 0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30695" y="1600200"/>
            <a:ext cx="3291609" cy="4525963"/>
          </a:xfrm>
          <a:prstGeom prst="rect">
            <a:avLst/>
          </a:prstGeom>
          <a:noFill/>
        </p:spPr>
      </p:pic>
      <p:pic>
        <p:nvPicPr>
          <p:cNvPr id="18435" name="Picture 3" descr="C:\Users\111\Desktop\Сканер Света\Изображение 0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21695" y="1600200"/>
            <a:ext cx="32916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Calibri" pitchFamily="34" charset="0"/>
              </a:rPr>
              <a:t>Характеристика-представление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1026" name="Picture 2" descr="C:\Users\111\Desktop\Сканер Света\Изображение 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928802"/>
            <a:ext cx="3214710" cy="4485642"/>
          </a:xfrm>
          <a:prstGeom prst="rect">
            <a:avLst/>
          </a:prstGeom>
          <a:noFill/>
        </p:spPr>
      </p:pic>
      <p:pic>
        <p:nvPicPr>
          <p:cNvPr id="1027" name="Picture 3" descr="C:\Users\111\Desktop\Сканер Света\Изображение 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000240"/>
            <a:ext cx="3000396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58204" cy="156688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Участие педагога в профессиональных конкурсах</a:t>
            </a:r>
            <a:br>
              <a:rPr lang="ru-RU" sz="3600" dirty="0" smtClean="0">
                <a:latin typeface="Calibri" pitchFamily="34" charset="0"/>
              </a:rPr>
            </a:br>
            <a:r>
              <a:rPr lang="ru-RU" sz="3600" dirty="0" smtClean="0">
                <a:latin typeface="Calibri" pitchFamily="34" charset="0"/>
              </a:rPr>
              <a:t>Российский уровень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19458" name="Picture 2" descr="C:\Users\111\Desktop\Дипломы\са\Сертификат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2000240"/>
            <a:ext cx="3225112" cy="4525963"/>
          </a:xfrm>
          <a:prstGeom prst="rect">
            <a:avLst/>
          </a:prstGeom>
          <a:noFill/>
        </p:spPr>
      </p:pic>
      <p:pic>
        <p:nvPicPr>
          <p:cNvPr id="19459" name="Picture 3" descr="C:\Users\111\Desktop\Дипломы\са\Сертификат 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43504" y="2000240"/>
            <a:ext cx="322511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401080" cy="1424006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Участие педагога в профессиональных конкурсах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20482" name="Picture 2" descr="C:\Users\111\Desktop\Дипломы\са\Сертификат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14348" y="2071678"/>
            <a:ext cx="3225112" cy="4525963"/>
          </a:xfrm>
          <a:prstGeom prst="rect">
            <a:avLst/>
          </a:prstGeom>
          <a:noFill/>
        </p:spPr>
      </p:pic>
      <p:pic>
        <p:nvPicPr>
          <p:cNvPr id="20483" name="Picture 3" descr="C:\Users\111\Desktop\Дипломы\II Кладовая ремеселАлямкин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14942" y="2000240"/>
            <a:ext cx="327914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29642" cy="1495444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Участие педагога в профессиональных конкурсах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21506" name="Picture 2" descr="C:\Users\111\Desktop\Дипломы\III Педагогический Olimp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14348" y="1857364"/>
            <a:ext cx="3279141" cy="4525963"/>
          </a:xfrm>
          <a:prstGeom prst="rect">
            <a:avLst/>
          </a:prstGeom>
          <a:noFill/>
        </p:spPr>
      </p:pic>
      <p:pic>
        <p:nvPicPr>
          <p:cNvPr id="21507" name="Picture 3" descr="C:\Users\111\Desktop\Дипломы\Алямкина Светлана Дмитриевна (3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14942" y="1857364"/>
            <a:ext cx="322511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401080" cy="128113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alibri" pitchFamily="34" charset="0"/>
              </a:rPr>
              <a:t>Участие педагога в профессиональных конкурсах</a:t>
            </a:r>
            <a:endParaRPr lang="ru-RU" dirty="0"/>
          </a:p>
        </p:txBody>
      </p:sp>
      <p:pic>
        <p:nvPicPr>
          <p:cNvPr id="22531" name="Picture 3" descr="C:\Users\111\Desktop\Дипломы\Алямкина Светлана Дмитриевна работ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1785926"/>
            <a:ext cx="3225112" cy="4525963"/>
          </a:xfrm>
          <a:prstGeom prst="rect">
            <a:avLst/>
          </a:prstGeom>
          <a:noFill/>
        </p:spPr>
      </p:pic>
      <p:pic>
        <p:nvPicPr>
          <p:cNvPr id="22532" name="Picture 4" descr="C:\Users\111\Desktop\Дипломы\ангел-хранитель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72066" y="1714488"/>
            <a:ext cx="320017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401080" cy="1352568"/>
          </a:xfrm>
        </p:spPr>
        <p:txBody>
          <a:bodyPr>
            <a:normAutofit/>
          </a:bodyPr>
          <a:lstStyle/>
          <a:p>
            <a:r>
              <a:rPr lang="ru-RU" sz="3700" dirty="0" smtClean="0">
                <a:latin typeface="Calibri" pitchFamily="34" charset="0"/>
              </a:rPr>
              <a:t>Участие педагога в профессиональных конкурсах</a:t>
            </a:r>
            <a:endParaRPr lang="ru-RU" sz="3700" dirty="0"/>
          </a:p>
        </p:txBody>
      </p:sp>
      <p:pic>
        <p:nvPicPr>
          <p:cNvPr id="23554" name="Picture 2" descr="C:\Users\111\Desktop\Дипломы\бабушка дедуш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2143116"/>
            <a:ext cx="3225112" cy="4525963"/>
          </a:xfrm>
          <a:prstGeom prst="rect">
            <a:avLst/>
          </a:prstGeom>
          <a:noFill/>
        </p:spPr>
      </p:pic>
      <p:pic>
        <p:nvPicPr>
          <p:cNvPr id="23555" name="Picture 3" descr="C:\Users\111\Desktop\Дипломы\богородица с младенцем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43504" y="2071678"/>
            <a:ext cx="320017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186766" cy="128113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alibri" pitchFamily="34" charset="0"/>
              </a:rPr>
              <a:t>Участие педагога в профессиональных конкурсах</a:t>
            </a:r>
            <a:endParaRPr lang="ru-RU" dirty="0"/>
          </a:p>
        </p:txBody>
      </p:sp>
      <p:pic>
        <p:nvPicPr>
          <p:cNvPr id="24578" name="Picture 2" descr="C:\Users\111\Desktop\Дипломы\вдохновение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1857364"/>
            <a:ext cx="3225112" cy="4525963"/>
          </a:xfrm>
          <a:prstGeom prst="rect">
            <a:avLst/>
          </a:prstGeom>
          <a:noFill/>
        </p:spPr>
      </p:pic>
      <p:pic>
        <p:nvPicPr>
          <p:cNvPr id="24579" name="Picture 3" descr="C:\Users\111\Desktop\Дипломы\голубая лагун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72066" y="1785926"/>
            <a:ext cx="322511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alibri" pitchFamily="34" charset="0"/>
              </a:rPr>
              <a:t>Участие педагога в профессиональных конкурсах</a:t>
            </a:r>
            <a:endParaRPr lang="ru-RU" dirty="0"/>
          </a:p>
        </p:txBody>
      </p:sp>
      <p:pic>
        <p:nvPicPr>
          <p:cNvPr id="25603" name="Picture 3" descr="C:\Users\111\Desktop\Дипломы\Диплом викторины Мудрые педагоги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28662" y="1928802"/>
            <a:ext cx="3279141" cy="4525963"/>
          </a:xfrm>
          <a:prstGeom prst="rect">
            <a:avLst/>
          </a:prstGeom>
          <a:noFill/>
        </p:spPr>
      </p:pic>
      <p:pic>
        <p:nvPicPr>
          <p:cNvPr id="25604" name="Picture 4" descr="C:\Users\111\Desktop\Дипломы\земляничка ягодк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43504" y="1857364"/>
            <a:ext cx="322511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329642" cy="135256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Calibri" pitchFamily="34" charset="0"/>
              </a:rPr>
              <a:t>Участие педагога в профессиональных конкурсах</a:t>
            </a:r>
            <a:endParaRPr lang="ru-RU" sz="3600" dirty="0"/>
          </a:p>
        </p:txBody>
      </p:sp>
      <p:pic>
        <p:nvPicPr>
          <p:cNvPr id="26627" name="Picture 3" descr="C:\Users\111\Desktop\Дипломы\Зимнее вдохновение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1857364"/>
            <a:ext cx="3279141" cy="4525963"/>
          </a:xfrm>
          <a:prstGeom prst="rect">
            <a:avLst/>
          </a:prstGeom>
          <a:noFill/>
        </p:spPr>
      </p:pic>
      <p:pic>
        <p:nvPicPr>
          <p:cNvPr id="26628" name="Picture 4" descr="C:\Users\111\Desktop\Дипломы\красный конь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43504" y="1857364"/>
            <a:ext cx="322511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alibri" pitchFamily="34" charset="0"/>
              </a:rPr>
              <a:t>Участие педагога в профессиональных конкурсах</a:t>
            </a:r>
            <a:endParaRPr lang="ru-RU" dirty="0"/>
          </a:p>
        </p:txBody>
      </p:sp>
      <p:pic>
        <p:nvPicPr>
          <p:cNvPr id="27650" name="Picture 2" descr="C:\Users\111\Desktop\Дипломы\моя мама лучше всех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78490" y="1600200"/>
            <a:ext cx="3196020" cy="4525963"/>
          </a:xfrm>
          <a:prstGeom prst="rect">
            <a:avLst/>
          </a:prstGeom>
          <a:noFill/>
        </p:spPr>
      </p:pic>
      <p:pic>
        <p:nvPicPr>
          <p:cNvPr id="27651" name="Picture 3" descr="C:\Users\111\Desktop\Дипломы\Новогодняя феер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27929" y="1600200"/>
            <a:ext cx="327914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alibri" pitchFamily="34" charset="0"/>
              </a:rPr>
              <a:t>Участие педагога в профессиональных конкурсах</a:t>
            </a:r>
            <a:endParaRPr lang="ru-RU" dirty="0"/>
          </a:p>
        </p:txBody>
      </p:sp>
      <p:pic>
        <p:nvPicPr>
          <p:cNvPr id="28674" name="Picture 2" descr="C:\Users\111\Desktop\Дипломы\наш мордовский уголок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78490" y="1600200"/>
            <a:ext cx="3196020" cy="4525963"/>
          </a:xfrm>
          <a:prstGeom prst="rect">
            <a:avLst/>
          </a:prstGeom>
          <a:noFill/>
        </p:spPr>
      </p:pic>
      <p:pic>
        <p:nvPicPr>
          <p:cNvPr id="28675" name="Picture 3" descr="C:\Users\111\Desktop\Дипломы\Осенние метаморфозы. Именной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27929" y="1600200"/>
            <a:ext cx="327914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Calibri" pitchFamily="34" charset="0"/>
              </a:rPr>
              <a:t>Характеристика-представление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2050" name="Picture 2" descr="C:\Users\111\Desktop\Сканер Света\Изображение 0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30695" y="1600200"/>
            <a:ext cx="3291609" cy="4525963"/>
          </a:xfrm>
          <a:prstGeom prst="rect">
            <a:avLst/>
          </a:prstGeom>
          <a:noFill/>
        </p:spPr>
      </p:pic>
      <p:pic>
        <p:nvPicPr>
          <p:cNvPr id="2051" name="Picture 3" descr="C:\Users\111\Desktop\Сканер Света\Изображение 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21695" y="1600200"/>
            <a:ext cx="32916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alibri" pitchFamily="34" charset="0"/>
              </a:rPr>
              <a:t>Участие педагога в профессиональных конкурсах</a:t>
            </a:r>
            <a:endParaRPr lang="ru-RU" dirty="0"/>
          </a:p>
        </p:txBody>
      </p:sp>
      <p:pic>
        <p:nvPicPr>
          <p:cNvPr id="29698" name="Picture 2" descr="C:\Users\111\Desktop\Дипломы\синицы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63944" y="1600200"/>
            <a:ext cx="3225112" cy="4525963"/>
          </a:xfrm>
          <a:prstGeom prst="rect">
            <a:avLst/>
          </a:prstGeom>
          <a:noFill/>
        </p:spPr>
      </p:pic>
      <p:pic>
        <p:nvPicPr>
          <p:cNvPr id="29699" name="Picture 3" descr="C:\Users\111\Desktop\Дипломы\собор василия блаженного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67412" y="1600200"/>
            <a:ext cx="320017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6766" cy="128417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alibri" pitchFamily="34" charset="0"/>
              </a:rPr>
              <a:t>Участие педагога в профессиональных конкурсах</a:t>
            </a:r>
            <a:endParaRPr lang="ru-RU" dirty="0"/>
          </a:p>
        </p:txBody>
      </p:sp>
      <p:pic>
        <p:nvPicPr>
          <p:cNvPr id="30722" name="Picture 2" descr="C:\Users\111\Desktop\Дипломы\христос воскрес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3" y="2000240"/>
            <a:ext cx="3797111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29642" cy="149544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alibri" pitchFamily="34" charset="0"/>
              </a:rPr>
              <a:t>Участие педагога в профессиональных конкурсах</a:t>
            </a:r>
            <a:br>
              <a:rPr lang="ru-RU" dirty="0" smtClean="0">
                <a:latin typeface="Calibri" pitchFamily="34" charset="0"/>
              </a:rPr>
            </a:br>
            <a:r>
              <a:rPr lang="ru-RU" dirty="0" smtClean="0">
                <a:latin typeface="Calibri" pitchFamily="34" charset="0"/>
              </a:rPr>
              <a:t>Муниципальный уровень</a:t>
            </a:r>
            <a:endParaRPr lang="ru-RU" dirty="0"/>
          </a:p>
        </p:txBody>
      </p:sp>
      <p:pic>
        <p:nvPicPr>
          <p:cNvPr id="31747" name="Picture 3" descr="C:\Users\111\Desktop\Сканер Света\Изображение 0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2071678"/>
            <a:ext cx="3291609" cy="4525963"/>
          </a:xfrm>
          <a:prstGeom prst="rect">
            <a:avLst/>
          </a:prstGeom>
          <a:noFill/>
        </p:spPr>
      </p:pic>
      <p:pic>
        <p:nvPicPr>
          <p:cNvPr id="31746" name="Picture 2" descr="C:\Users\111\Desktop\Сканер Света\Изображение 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72066" y="2000240"/>
            <a:ext cx="32916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329642" cy="149544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alibri" pitchFamily="34" charset="0"/>
              </a:rPr>
              <a:t>Участие педагога в профессиональных конкурсах</a:t>
            </a:r>
            <a:br>
              <a:rPr lang="ru-RU" dirty="0" smtClean="0">
                <a:latin typeface="Calibri" pitchFamily="34" charset="0"/>
              </a:rPr>
            </a:br>
            <a:r>
              <a:rPr lang="ru-RU" dirty="0" smtClean="0">
                <a:latin typeface="Calibri" pitchFamily="34" charset="0"/>
              </a:rPr>
              <a:t>Муниципальный уровень</a:t>
            </a:r>
            <a:endParaRPr lang="ru-RU" dirty="0"/>
          </a:p>
        </p:txBody>
      </p:sp>
      <p:pic>
        <p:nvPicPr>
          <p:cNvPr id="32771" name="Picture 3" descr="C:\Users\111\Desktop\Сканер Света\Изображение 0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2071678"/>
            <a:ext cx="3291609" cy="4525963"/>
          </a:xfrm>
          <a:prstGeom prst="rect">
            <a:avLst/>
          </a:prstGeom>
          <a:noFill/>
        </p:spPr>
      </p:pic>
      <p:pic>
        <p:nvPicPr>
          <p:cNvPr id="32770" name="Picture 2" descr="C:\Users\111\Desktop\Сканер Света\Изображение 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72066" y="2071678"/>
            <a:ext cx="32916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401080" cy="142705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alibri" pitchFamily="34" charset="0"/>
              </a:rPr>
              <a:t>Участие педагога в профессиональных конкурсах</a:t>
            </a:r>
            <a:br>
              <a:rPr lang="ru-RU" dirty="0" smtClean="0">
                <a:latin typeface="Calibri" pitchFamily="34" charset="0"/>
              </a:rPr>
            </a:br>
            <a:r>
              <a:rPr lang="ru-RU" dirty="0" smtClean="0">
                <a:latin typeface="Calibri" pitchFamily="34" charset="0"/>
              </a:rPr>
              <a:t>Муниципальный уровень</a:t>
            </a:r>
            <a:endParaRPr lang="ru-RU" dirty="0"/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1857356" y="2214554"/>
          <a:ext cx="5411787" cy="4064000"/>
        </p:xfrm>
        <a:graphic>
          <a:graphicData uri="http://schemas.openxmlformats.org/presentationml/2006/ole">
            <p:oleObj spid="_x0000_s33794" name="Document" r:id="rId3" imgW="10734506" imgH="8061536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357166"/>
            <a:ext cx="8643998" cy="135256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Calibri" pitchFamily="34" charset="0"/>
              </a:rPr>
              <a:t>11.Награды и поощрения педагога в 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Calibri" pitchFamily="34" charset="0"/>
              </a:rPr>
              <a:t>межаттестационный 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Calibri" pitchFamily="34" charset="0"/>
              </a:rPr>
              <a:t>период государственной властью, муниципальными отделами управления образования, педагогическими сообществами, родительской общественностью.</a:t>
            </a:r>
            <a:endParaRPr lang="ru-RU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" name="Содержимое 8" descr="C:\Documents and Settings\Admin\Рабочий стол\Сканер Света\Изображение 016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2000240"/>
            <a:ext cx="3225338" cy="443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C:\Users\111\Desktop\Сканер Света\Изображение 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00628" y="2000240"/>
            <a:ext cx="32916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58204" cy="135256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Calibri" pitchFamily="34" charset="0"/>
              </a:rPr>
              <a:t>Награды и поощрения педагога в 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Calibri" pitchFamily="34" charset="0"/>
              </a:rPr>
              <a:t>межаттестационный 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Calibri" pitchFamily="34" charset="0"/>
              </a:rPr>
              <a:t>период государственной властью, муниципальными отделами управления образования, педагогическими сообществами, родительской общественностью.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35842" name="Picture 2" descr="C:\Users\111\Desktop\Сканер Света\Изображение 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1980960"/>
            <a:ext cx="3357586" cy="4616681"/>
          </a:xfrm>
          <a:prstGeom prst="rect">
            <a:avLst/>
          </a:prstGeom>
          <a:noFill/>
        </p:spPr>
      </p:pic>
      <p:pic>
        <p:nvPicPr>
          <p:cNvPr id="35843" name="Picture 3" descr="C:\Users\111\Desktop\Сканер Света\Изображение 0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86380" y="2071678"/>
            <a:ext cx="32916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329642" cy="1284178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12.Повышении квалификации, профессиональная переподготовка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36866" name="Picture 2" descr="C:\Users\111\Desktop\Сканер Света\Изображение 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7858180" cy="4643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alibri" pitchFamily="34" charset="0"/>
              </a:rPr>
              <a:t>12.Повышении квалификации, профессиональная переподготовка</a:t>
            </a:r>
            <a:endParaRPr lang="ru-RU" dirty="0"/>
          </a:p>
        </p:txBody>
      </p:sp>
      <p:pic>
        <p:nvPicPr>
          <p:cNvPr id="37890" name="Picture 2" descr="C:\Users\111\Desktop\Сканер Света\Изображение 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857364"/>
            <a:ext cx="7500990" cy="4451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58204" cy="1284178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1.Применение информационно-коммуникативных технологий</a:t>
            </a:r>
            <a:br>
              <a:rPr lang="ru-RU" sz="3600" dirty="0" smtClean="0">
                <a:latin typeface="Calibri" pitchFamily="34" charset="0"/>
              </a:rPr>
            </a:br>
            <a:r>
              <a:rPr lang="en-ZA" sz="3600" dirty="0" smtClean="0">
                <a:latin typeface="Calibri" pitchFamily="34" charset="0"/>
                <a:hlinkClick r:id="rId2"/>
              </a:rPr>
              <a:t>http://</a:t>
            </a:r>
            <a:r>
              <a:rPr lang="en-ZA" sz="3600" dirty="0" smtClean="0">
                <a:latin typeface="Calibri" pitchFamily="34" charset="0"/>
                <a:hlinkClick r:id="rId2"/>
              </a:rPr>
              <a:t>ds99sar.schoolrm.ru</a:t>
            </a:r>
            <a:r>
              <a:rPr lang="ru-RU" sz="3600" dirty="0" smtClean="0">
                <a:latin typeface="Calibri" pitchFamily="34" charset="0"/>
              </a:rPr>
              <a:t> 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3074" name="Picture 2" descr="C:\Users\111\Desktop\Сканер Света\Изображение 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571744"/>
            <a:ext cx="3000395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214290"/>
            <a:ext cx="8329642" cy="1352568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2.Участие в инновационной (экспериментальной) деятельности  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4098" name="Picture 2" descr="C:\Users\111\Desktop\Сканер Света\Изображение 0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472" y="2000240"/>
            <a:ext cx="3291609" cy="4525963"/>
          </a:xfrm>
          <a:prstGeom prst="rect">
            <a:avLst/>
          </a:prstGeom>
          <a:noFill/>
        </p:spPr>
      </p:pic>
      <p:pic>
        <p:nvPicPr>
          <p:cNvPr id="2050" name="Picture 2" descr="C:\Users\111\Desktop\Сканер Света\Изображение 0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72066" y="1928802"/>
            <a:ext cx="32916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186766" cy="128113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Участие в инновационной (экспериментальной) деятельности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9" name="Picture 2" descr="E:\иновация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14348" y="1857364"/>
            <a:ext cx="3286148" cy="451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E:\иновация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857364"/>
            <a:ext cx="3214710" cy="4416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214290"/>
            <a:ext cx="8329642" cy="1424006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3.Результаты участия воспитанников в конкурсах, выставках, турнирах, соревнованиях, акциях, фестивалях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5122" name="Picture 2" descr="C:\Users\111\Desktop\Сканер Света\Изображение 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14348" y="2000240"/>
            <a:ext cx="3291840" cy="4239491"/>
          </a:xfrm>
          <a:prstGeom prst="rect">
            <a:avLst/>
          </a:prstGeom>
          <a:noFill/>
        </p:spPr>
      </p:pic>
      <p:pic>
        <p:nvPicPr>
          <p:cNvPr id="5123" name="Picture 3" descr="C:\Users\111\Desktop\Сканер Света\Изображение 0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72066" y="2000240"/>
            <a:ext cx="3291840" cy="42020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29642" cy="1424006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6146" name="Picture 2" descr="C:\Users\111\Desktop\Дипломы\IV Краски детств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28662" y="2143116"/>
            <a:ext cx="3279371" cy="4347556"/>
          </a:xfrm>
          <a:prstGeom prst="rect">
            <a:avLst/>
          </a:prstGeom>
          <a:noFill/>
        </p:spPr>
      </p:pic>
      <p:pic>
        <p:nvPicPr>
          <p:cNvPr id="6147" name="Picture 3" descr="C:\Users\111\Desktop\Дипломы\Алямкина Светлана Дмитриевна (5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72066" y="2214554"/>
            <a:ext cx="3225338" cy="43475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3146</TotalTime>
  <Words>454</Words>
  <PresentationFormat>Экран (4:3)</PresentationFormat>
  <Paragraphs>66</Paragraphs>
  <Slides>48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Апекс</vt:lpstr>
      <vt:lpstr>Document</vt:lpstr>
      <vt:lpstr>Министерство образованием РМ</vt:lpstr>
      <vt:lpstr> Представление инновационного педагогического  опыта на сайте МДОУ «Детский сад №99»</vt:lpstr>
      <vt:lpstr>Характеристика-представление</vt:lpstr>
      <vt:lpstr>Характеристика-представление</vt:lpstr>
      <vt:lpstr>1.Применение информационно-коммуникативных технологий http://ds99sar.schoolrm.ru </vt:lpstr>
      <vt:lpstr>2.Участие в инновационной (экспериментальной) деятельности  </vt:lpstr>
      <vt:lpstr>Участие в инновационной (экспериментальной) деятельности</vt:lpstr>
      <vt:lpstr>3.Результаты участия воспитанников в конкурсах, выставках, турнирах, соревнованиях, акциях, фестивалях</vt:lpstr>
      <vt:lpstr>Результаты участия воспитанников в конкурсах, выставках, турнирах, соревнованиях, акциях, фестивалях</vt:lpstr>
      <vt:lpstr>Результаты участия воспитанников в конкурсах, выставках, турнирах, соревнованиях, акциях, фестивалях</vt:lpstr>
      <vt:lpstr>Результаты участия воспитанников в конкурсах, выставках, турнирах, соревнованиях, акциях, фестивалях</vt:lpstr>
      <vt:lpstr>Результаты участия воспитанников в конкурсах, выставках, турнирах, соревнованиях, акциях, фестивалях</vt:lpstr>
      <vt:lpstr>Результаты участия воспитанников в конкурсах, выставках, турнирах, соревнованиях, акциях, фестивалях             Муниципальный уровень             </vt:lpstr>
      <vt:lpstr>4.Наличие публикаций, включая интернет – публикации http://ds99sar.schoolrm.ru  www.Prodlenka.org</vt:lpstr>
      <vt:lpstr>Наличие публикаций, включая интернет - публикации</vt:lpstr>
      <vt:lpstr>Наличие публикаций, включая интернет - публикации</vt:lpstr>
      <vt:lpstr>Наличие публикаций, включая интернет - публикации</vt:lpstr>
      <vt:lpstr>5.Наличие авторских программ, методических пособий</vt:lpstr>
      <vt:lpstr>6.Выступление на научно – практических конференциях, педагогических чтениях, семинарах, секциях, методических объединениях</vt:lpstr>
      <vt:lpstr>Выступления на научно – практических конференциях, педагогических чтениях, семинарах, секциях, методических объединениях</vt:lpstr>
      <vt:lpstr>Выступления на научно – практических конференциях, педагогических чтениях, семинарах, секциях, методических объединениях</vt:lpstr>
      <vt:lpstr>7.Проведение открытых занятий, мастер – классов, мероприятий</vt:lpstr>
      <vt:lpstr>Проведение открытых занятий, мастер – классов, мероприятий</vt:lpstr>
      <vt:lpstr>8.Общественная активность педагога</vt:lpstr>
      <vt:lpstr>Общественная активность педагога</vt:lpstr>
      <vt:lpstr>9.Позитивные результаты работы с воспитанниками</vt:lpstr>
      <vt:lpstr>Позитивные результаты работы с воспитанниками</vt:lpstr>
      <vt:lpstr>Позитивные результаты работы с воспитанниками</vt:lpstr>
      <vt:lpstr>10.Участие педагога в профессиональных конкурсах</vt:lpstr>
      <vt:lpstr>Участие педагога в профессиональных конкурсах Российский уровень</vt:lpstr>
      <vt:lpstr>Участие педагога в профессиональных конкурсах</vt:lpstr>
      <vt:lpstr>Участие педагога в профессиональных конкурсах</vt:lpstr>
      <vt:lpstr>Участие педагога в профессиональных конкурсах</vt:lpstr>
      <vt:lpstr>Участие педагога в профессиональных конкурсах</vt:lpstr>
      <vt:lpstr>Участие педагога в профессиональных конкурсах</vt:lpstr>
      <vt:lpstr>Участие педагога в профессиональных конкурсах</vt:lpstr>
      <vt:lpstr>Участие педагога в профессиональных конкурсах</vt:lpstr>
      <vt:lpstr>Участие педагога в профессиональных конкурсах</vt:lpstr>
      <vt:lpstr>Участие педагога в профессиональных конкурсах</vt:lpstr>
      <vt:lpstr>Участие педагога в профессиональных конкурсах</vt:lpstr>
      <vt:lpstr>Участие педагога в профессиональных конкурсах</vt:lpstr>
      <vt:lpstr>Участие педагога в профессиональных конкурсах Муниципальный уровень</vt:lpstr>
      <vt:lpstr>Участие педагога в профессиональных конкурсах Муниципальный уровень</vt:lpstr>
      <vt:lpstr>Участие педагога в профессиональных конкурсах Муниципальный уровень</vt:lpstr>
      <vt:lpstr>11.Награды и поощрения педагога в  межаттестационный  период государственной властью, муниципальными отделами управления образования, педагогическими сообществами, родительской общественностью.</vt:lpstr>
      <vt:lpstr>Награды и поощрения педагога в  межаттестационный  период государственной властью, муниципальными отделами управления образования, педагогическими сообществами, родительской общественностью.</vt:lpstr>
      <vt:lpstr>12.Повышении квалификации, профессиональная переподготовка</vt:lpstr>
      <vt:lpstr>12.Повышении квалификации, профессиональная переподготовка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светулек</dc:title>
  <dc:creator>111</dc:creator>
  <cp:lastModifiedBy>Пользователь</cp:lastModifiedBy>
  <cp:revision>37</cp:revision>
  <dcterms:created xsi:type="dcterms:W3CDTF">2017-02-05T08:17:04Z</dcterms:created>
  <dcterms:modified xsi:type="dcterms:W3CDTF">2017-02-17T06:37:53Z</dcterms:modified>
</cp:coreProperties>
</file>